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2"/>
  </p:notesMasterIdLst>
  <p:sldIdLst>
    <p:sldId id="256" r:id="rId2"/>
    <p:sldId id="261" r:id="rId3"/>
    <p:sldId id="258" r:id="rId4"/>
    <p:sldId id="299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94" r:id="rId14"/>
    <p:sldId id="287" r:id="rId15"/>
    <p:sldId id="286" r:id="rId16"/>
    <p:sldId id="274" r:id="rId17"/>
    <p:sldId id="300" r:id="rId18"/>
    <p:sldId id="279" r:id="rId19"/>
    <p:sldId id="290" r:id="rId20"/>
    <p:sldId id="291" r:id="rId21"/>
    <p:sldId id="289" r:id="rId22"/>
    <p:sldId id="293" r:id="rId23"/>
    <p:sldId id="281" r:id="rId24"/>
    <p:sldId id="284" r:id="rId25"/>
    <p:sldId id="295" r:id="rId26"/>
    <p:sldId id="296" r:id="rId27"/>
    <p:sldId id="301" r:id="rId28"/>
    <p:sldId id="297" r:id="rId29"/>
    <p:sldId id="298" r:id="rId30"/>
    <p:sldId id="285" r:id="rId3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Galdeano" panose="020B0604020202020204" charset="0"/>
      <p:regular r:id="rId37"/>
    </p:embeddedFont>
    <p:embeddedFont>
      <p:font typeface="Cabin" panose="020B0604020202020204" charset="0"/>
      <p:regular r:id="rId38"/>
      <p:bold r:id="rId39"/>
      <p:italic r:id="rId40"/>
      <p:boldItalic r:id="rId41"/>
    </p:embeddedFont>
    <p:embeddedFont>
      <p:font typeface="Nunito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NA" initials="S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D1F4"/>
    <a:srgbClr val="0099A5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192" autoAdjust="0"/>
  </p:normalViewPr>
  <p:slideViewPr>
    <p:cSldViewPr snapToGrid="0">
      <p:cViewPr varScale="1">
        <p:scale>
          <a:sx n="80" d="100"/>
          <a:sy n="80" d="100"/>
        </p:scale>
        <p:origin x="606" y="8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image" Target="../media/image51.png"/><Relationship Id="rId4" Type="http://schemas.openxmlformats.org/officeDocument/2006/relationships/image" Target="../media/image54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4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hyperlink" Target="ManualTecnico.doc.docx" TargetMode="External"/><Relationship Id="rId1" Type="http://schemas.openxmlformats.org/officeDocument/2006/relationships/image" Target="../media/image7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image" Target="../media/image51.png"/><Relationship Id="rId4" Type="http://schemas.openxmlformats.org/officeDocument/2006/relationships/image" Target="../media/image54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974BF6-1A94-475F-BF16-111D221D0BF1}" type="doc">
      <dgm:prSet loTypeId="urn:microsoft.com/office/officeart/2005/8/layout/hList7" loCatId="relationship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283C9725-6D8D-4FD7-AE50-04C2C59B9EC4}">
      <dgm:prSet phldrT="[Texto]" custT="1"/>
      <dgm:spPr/>
      <dgm:t>
        <a:bodyPr/>
        <a:lstStyle/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ALMACENAMIENTO DE LOS PLANOS</a:t>
          </a:r>
          <a:endParaRPr lang="es-ES" sz="1050" dirty="0"/>
        </a:p>
      </dgm:t>
    </dgm:pt>
    <dgm:pt modelId="{61C63ACB-AA04-4AF7-A066-E5F67A6C7576}" type="parTrans" cxnId="{3E456B3B-EA9F-4134-B43E-DB6439E5C529}">
      <dgm:prSet/>
      <dgm:spPr/>
      <dgm:t>
        <a:bodyPr/>
        <a:lstStyle/>
        <a:p>
          <a:endParaRPr lang="es-ES" sz="2800"/>
        </a:p>
      </dgm:t>
    </dgm:pt>
    <dgm:pt modelId="{F9802BA3-5742-4F83-AA17-A8C18CEEAC07}" type="sibTrans" cxnId="{3E456B3B-EA9F-4134-B43E-DB6439E5C529}">
      <dgm:prSet/>
      <dgm:spPr/>
      <dgm:t>
        <a:bodyPr/>
        <a:lstStyle/>
        <a:p>
          <a:endParaRPr lang="es-ES" sz="2800"/>
        </a:p>
      </dgm:t>
    </dgm:pt>
    <dgm:pt modelId="{3F167ED1-DA8C-4333-9893-3237E6886F30}">
      <dgm:prSet phldrT="[Texto]" custT="1"/>
      <dgm:spPr/>
      <dgm:t>
        <a:bodyPr/>
        <a:lstStyle/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ACCESO  A PLANOS</a:t>
          </a:r>
          <a:endParaRPr lang="es-ES" sz="1050" dirty="0"/>
        </a:p>
      </dgm:t>
    </dgm:pt>
    <dgm:pt modelId="{37A1F933-F037-4F20-95CC-F8DA79FA83AF}" type="parTrans" cxnId="{07752D61-B2F7-4594-9561-4D0582887482}">
      <dgm:prSet/>
      <dgm:spPr/>
      <dgm:t>
        <a:bodyPr/>
        <a:lstStyle/>
        <a:p>
          <a:endParaRPr lang="es-ES" sz="2800"/>
        </a:p>
      </dgm:t>
    </dgm:pt>
    <dgm:pt modelId="{707C3AC2-E21D-4A6D-A32F-323786E62541}" type="sibTrans" cxnId="{07752D61-B2F7-4594-9561-4D0582887482}">
      <dgm:prSet/>
      <dgm:spPr/>
      <dgm:t>
        <a:bodyPr/>
        <a:lstStyle/>
        <a:p>
          <a:endParaRPr lang="es-ES" sz="2800"/>
        </a:p>
      </dgm:t>
    </dgm:pt>
    <dgm:pt modelId="{46DA4C14-09F5-4341-86BE-0B254C2B3E13}">
      <dgm:prSet phldrT="[Texto]" custT="1"/>
      <dgm:spPr/>
      <dgm:t>
        <a:bodyPr/>
        <a:lstStyle/>
        <a:p>
          <a:pPr rtl="0"/>
          <a:endParaRPr lang="es-CO" sz="110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SEGUIMIENTO DE MATERIALES REQUERIDOS </a:t>
          </a:r>
          <a:endParaRPr lang="es-ES" sz="1050" dirty="0"/>
        </a:p>
      </dgm:t>
    </dgm:pt>
    <dgm:pt modelId="{1F36792E-C844-4934-9A43-34A8536EA720}" type="parTrans" cxnId="{9A2E7C78-3464-4137-BD1B-61E2632A7041}">
      <dgm:prSet/>
      <dgm:spPr/>
      <dgm:t>
        <a:bodyPr/>
        <a:lstStyle/>
        <a:p>
          <a:endParaRPr lang="es-ES" sz="2800"/>
        </a:p>
      </dgm:t>
    </dgm:pt>
    <dgm:pt modelId="{05B7DA43-8A3C-4F4A-A427-98EE59994E19}" type="sibTrans" cxnId="{9A2E7C78-3464-4137-BD1B-61E2632A7041}">
      <dgm:prSet/>
      <dgm:spPr/>
      <dgm:t>
        <a:bodyPr/>
        <a:lstStyle/>
        <a:p>
          <a:endParaRPr lang="es-ES" sz="2800"/>
        </a:p>
      </dgm:t>
    </dgm:pt>
    <dgm:pt modelId="{A6A7019F-F1F1-4E15-A9DC-F1766D1CCB8A}">
      <dgm:prSet custT="1"/>
      <dgm:spPr/>
      <dgm:t>
        <a:bodyPr/>
        <a:lstStyle/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SEGUIMIENTO DE MATERIALES ALMACENADOS</a:t>
          </a:r>
          <a:r>
            <a:rPr lang="es-CO" sz="1100" dirty="0" smtClean="0">
              <a:latin typeface="Calibri"/>
              <a:ea typeface="Calibri"/>
              <a:cs typeface="Calibri"/>
              <a:sym typeface="Calibri"/>
            </a:rPr>
            <a:t/>
          </a:r>
          <a:br>
            <a:rPr lang="es-CO" sz="1100" dirty="0" smtClean="0">
              <a:latin typeface="Calibri"/>
              <a:ea typeface="Calibri"/>
              <a:cs typeface="Calibri"/>
              <a:sym typeface="Calibri"/>
            </a:rPr>
          </a:br>
          <a:endParaRPr lang="es-CO" sz="1100" dirty="0">
            <a:latin typeface="Calibri"/>
            <a:ea typeface="Calibri"/>
            <a:cs typeface="Calibri"/>
            <a:sym typeface="Calibri"/>
          </a:endParaRPr>
        </a:p>
      </dgm:t>
    </dgm:pt>
    <dgm:pt modelId="{5CD897DA-0F9C-41F0-B67A-DE883103B78E}" type="parTrans" cxnId="{8480EA01-BDE5-4757-95BA-BA35730988F1}">
      <dgm:prSet/>
      <dgm:spPr/>
      <dgm:t>
        <a:bodyPr/>
        <a:lstStyle/>
        <a:p>
          <a:endParaRPr lang="es-ES" sz="2800"/>
        </a:p>
      </dgm:t>
    </dgm:pt>
    <dgm:pt modelId="{0B1CD758-3C14-4E0E-9982-D4C72AD77D32}" type="sibTrans" cxnId="{8480EA01-BDE5-4757-95BA-BA35730988F1}">
      <dgm:prSet/>
      <dgm:spPr/>
      <dgm:t>
        <a:bodyPr/>
        <a:lstStyle/>
        <a:p>
          <a:endParaRPr lang="es-ES" sz="2800"/>
        </a:p>
      </dgm:t>
    </dgm:pt>
    <dgm:pt modelId="{08CA7AC8-2B94-49B0-B574-7ED58959D249}" type="pres">
      <dgm:prSet presAssocID="{23974BF6-1A94-475F-BF16-111D221D0BF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13BA230D-2701-409F-B0C7-E3755D017B3B}" type="pres">
      <dgm:prSet presAssocID="{23974BF6-1A94-475F-BF16-111D221D0BF1}" presName="fgShape" presStyleLbl="fgShp" presStyleIdx="0" presStyleCnt="1"/>
      <dgm:spPr/>
    </dgm:pt>
    <dgm:pt modelId="{92529EC4-E61D-4B67-9066-3B63A49FFB32}" type="pres">
      <dgm:prSet presAssocID="{23974BF6-1A94-475F-BF16-111D221D0BF1}" presName="linComp" presStyleCnt="0"/>
      <dgm:spPr/>
    </dgm:pt>
    <dgm:pt modelId="{77B4CFBD-1C99-40B3-ADB4-880FB84C9CEA}" type="pres">
      <dgm:prSet presAssocID="{283C9725-6D8D-4FD7-AE50-04C2C59B9EC4}" presName="compNode" presStyleCnt="0"/>
      <dgm:spPr/>
    </dgm:pt>
    <dgm:pt modelId="{142E8D0C-8761-4495-9022-5E3A050903AA}" type="pres">
      <dgm:prSet presAssocID="{283C9725-6D8D-4FD7-AE50-04C2C59B9EC4}" presName="bkgdShape" presStyleLbl="node1" presStyleIdx="0" presStyleCnt="4"/>
      <dgm:spPr/>
      <dgm:t>
        <a:bodyPr/>
        <a:lstStyle/>
        <a:p>
          <a:endParaRPr lang="es-ES"/>
        </a:p>
      </dgm:t>
    </dgm:pt>
    <dgm:pt modelId="{34043259-DD58-459C-9EED-67E483E93090}" type="pres">
      <dgm:prSet presAssocID="{283C9725-6D8D-4FD7-AE50-04C2C59B9EC4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ED73CA-EB35-4655-BAE2-B25D990B572F}" type="pres">
      <dgm:prSet presAssocID="{283C9725-6D8D-4FD7-AE50-04C2C59B9EC4}" presName="invisiNode" presStyleLbl="node1" presStyleIdx="0" presStyleCnt="4"/>
      <dgm:spPr/>
    </dgm:pt>
    <dgm:pt modelId="{6FB7D425-1001-4775-B0B4-84EA01407C16}" type="pres">
      <dgm:prSet presAssocID="{283C9725-6D8D-4FD7-AE50-04C2C59B9EC4}" presName="imagNode" presStyleLbl="fgImgPlace1" presStyleIdx="0" presStyleCnt="4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s-CO"/>
        </a:p>
      </dgm:t>
    </dgm:pt>
    <dgm:pt modelId="{1DC54DE5-6D64-42CA-879E-F3F6217A9B8C}" type="pres">
      <dgm:prSet presAssocID="{F9802BA3-5742-4F83-AA17-A8C18CEEAC07}" presName="sibTrans" presStyleLbl="sibTrans2D1" presStyleIdx="0" presStyleCnt="0"/>
      <dgm:spPr/>
      <dgm:t>
        <a:bodyPr/>
        <a:lstStyle/>
        <a:p>
          <a:endParaRPr lang="es-CO"/>
        </a:p>
      </dgm:t>
    </dgm:pt>
    <dgm:pt modelId="{55FFEA7A-0E3C-48A0-9D4F-2B289645AAB2}" type="pres">
      <dgm:prSet presAssocID="{3F167ED1-DA8C-4333-9893-3237E6886F30}" presName="compNode" presStyleCnt="0"/>
      <dgm:spPr/>
    </dgm:pt>
    <dgm:pt modelId="{EABBE5BD-12EA-4416-8EA2-F3349DAECAFF}" type="pres">
      <dgm:prSet presAssocID="{3F167ED1-DA8C-4333-9893-3237E6886F30}" presName="bkgdShape" presStyleLbl="node1" presStyleIdx="1" presStyleCnt="4" custLinFactNeighborY="1308"/>
      <dgm:spPr/>
      <dgm:t>
        <a:bodyPr/>
        <a:lstStyle/>
        <a:p>
          <a:endParaRPr lang="es-ES"/>
        </a:p>
      </dgm:t>
    </dgm:pt>
    <dgm:pt modelId="{4A1B7787-F97F-430E-97E5-0233EC6238D5}" type="pres">
      <dgm:prSet presAssocID="{3F167ED1-DA8C-4333-9893-3237E6886F30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A2F0140-6214-46D6-8AA8-2054E27EC186}" type="pres">
      <dgm:prSet presAssocID="{3F167ED1-DA8C-4333-9893-3237E6886F30}" presName="invisiNode" presStyleLbl="node1" presStyleIdx="1" presStyleCnt="4"/>
      <dgm:spPr/>
    </dgm:pt>
    <dgm:pt modelId="{99B0F062-1964-489E-97BA-F97D3692C6C6}" type="pres">
      <dgm:prSet presAssocID="{3F167ED1-DA8C-4333-9893-3237E6886F30}" presName="imagNode" presStyleLbl="fgImgPlace1" presStyleIdx="1" presStyleCnt="4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O"/>
        </a:p>
      </dgm:t>
    </dgm:pt>
    <dgm:pt modelId="{6DDEF4BB-1E81-40A3-8D2C-ACA77ED23778}" type="pres">
      <dgm:prSet presAssocID="{707C3AC2-E21D-4A6D-A32F-323786E62541}" presName="sibTrans" presStyleLbl="sibTrans2D1" presStyleIdx="0" presStyleCnt="0"/>
      <dgm:spPr/>
      <dgm:t>
        <a:bodyPr/>
        <a:lstStyle/>
        <a:p>
          <a:endParaRPr lang="es-CO"/>
        </a:p>
      </dgm:t>
    </dgm:pt>
    <dgm:pt modelId="{EBB000B7-C1F1-4DA8-B8E0-8421DAA44CC1}" type="pres">
      <dgm:prSet presAssocID="{46DA4C14-09F5-4341-86BE-0B254C2B3E13}" presName="compNode" presStyleCnt="0"/>
      <dgm:spPr/>
    </dgm:pt>
    <dgm:pt modelId="{5A3DF7E2-AF83-4852-8568-3FB270EF8DD7}" type="pres">
      <dgm:prSet presAssocID="{46DA4C14-09F5-4341-86BE-0B254C2B3E13}" presName="bkgdShape" presStyleLbl="node1" presStyleIdx="2" presStyleCnt="4"/>
      <dgm:spPr/>
      <dgm:t>
        <a:bodyPr/>
        <a:lstStyle/>
        <a:p>
          <a:endParaRPr lang="es-CO"/>
        </a:p>
      </dgm:t>
    </dgm:pt>
    <dgm:pt modelId="{1D53345D-4D6C-44A0-B042-05CA541A3823}" type="pres">
      <dgm:prSet presAssocID="{46DA4C14-09F5-4341-86BE-0B254C2B3E13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4964B11-208A-4F01-A3F8-0673C5D39D16}" type="pres">
      <dgm:prSet presAssocID="{46DA4C14-09F5-4341-86BE-0B254C2B3E13}" presName="invisiNode" presStyleLbl="node1" presStyleIdx="2" presStyleCnt="4"/>
      <dgm:spPr/>
    </dgm:pt>
    <dgm:pt modelId="{A10B3C3C-AB35-410B-BDE7-57C88832AFE3}" type="pres">
      <dgm:prSet presAssocID="{46DA4C14-09F5-4341-86BE-0B254C2B3E13}" presName="imagNode" presStyleLbl="fgImgPlace1" presStyleIdx="2" presStyleCnt="4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es-CO"/>
        </a:p>
      </dgm:t>
    </dgm:pt>
    <dgm:pt modelId="{D2645BF0-2FF0-4B82-8EA4-DACB843A5D23}" type="pres">
      <dgm:prSet presAssocID="{05B7DA43-8A3C-4F4A-A427-98EE59994E19}" presName="sibTrans" presStyleLbl="sibTrans2D1" presStyleIdx="0" presStyleCnt="0"/>
      <dgm:spPr/>
      <dgm:t>
        <a:bodyPr/>
        <a:lstStyle/>
        <a:p>
          <a:endParaRPr lang="es-CO"/>
        </a:p>
      </dgm:t>
    </dgm:pt>
    <dgm:pt modelId="{56D9713C-7D37-4DE2-AB9A-66FC90D54EDD}" type="pres">
      <dgm:prSet presAssocID="{A6A7019F-F1F1-4E15-A9DC-F1766D1CCB8A}" presName="compNode" presStyleCnt="0"/>
      <dgm:spPr/>
    </dgm:pt>
    <dgm:pt modelId="{9965C5CB-3221-470A-A3B0-C22AF83D7B10}" type="pres">
      <dgm:prSet presAssocID="{A6A7019F-F1F1-4E15-A9DC-F1766D1CCB8A}" presName="bkgdShape" presStyleLbl="node1" presStyleIdx="3" presStyleCnt="4"/>
      <dgm:spPr/>
      <dgm:t>
        <a:bodyPr/>
        <a:lstStyle/>
        <a:p>
          <a:endParaRPr lang="es-CO"/>
        </a:p>
      </dgm:t>
    </dgm:pt>
    <dgm:pt modelId="{EE64E072-0A3F-4445-AE89-F013A03D9D08}" type="pres">
      <dgm:prSet presAssocID="{A6A7019F-F1F1-4E15-A9DC-F1766D1CCB8A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885E371-D00B-4382-B51F-FDFCD30F24FD}" type="pres">
      <dgm:prSet presAssocID="{A6A7019F-F1F1-4E15-A9DC-F1766D1CCB8A}" presName="invisiNode" presStyleLbl="node1" presStyleIdx="3" presStyleCnt="4"/>
      <dgm:spPr/>
    </dgm:pt>
    <dgm:pt modelId="{348F2765-EC4D-4A6D-83D5-1D86FE1BB9D1}" type="pres">
      <dgm:prSet presAssocID="{A6A7019F-F1F1-4E15-A9DC-F1766D1CCB8A}" presName="imagNode" presStyleLbl="fgImgPlace1" presStyleIdx="3" presStyleCnt="4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s-CO"/>
        </a:p>
      </dgm:t>
    </dgm:pt>
  </dgm:ptLst>
  <dgm:cxnLst>
    <dgm:cxn modelId="{2573523B-8B33-4D6F-B447-9A1E41422075}" type="presOf" srcId="{A6A7019F-F1F1-4E15-A9DC-F1766D1CCB8A}" destId="{EE64E072-0A3F-4445-AE89-F013A03D9D08}" srcOrd="1" destOrd="0" presId="urn:microsoft.com/office/officeart/2005/8/layout/hList7"/>
    <dgm:cxn modelId="{E384DC9F-4359-475D-884A-BF7EDBA1FDA3}" type="presOf" srcId="{46DA4C14-09F5-4341-86BE-0B254C2B3E13}" destId="{1D53345D-4D6C-44A0-B042-05CA541A3823}" srcOrd="1" destOrd="0" presId="urn:microsoft.com/office/officeart/2005/8/layout/hList7"/>
    <dgm:cxn modelId="{8480EA01-BDE5-4757-95BA-BA35730988F1}" srcId="{23974BF6-1A94-475F-BF16-111D221D0BF1}" destId="{A6A7019F-F1F1-4E15-A9DC-F1766D1CCB8A}" srcOrd="3" destOrd="0" parTransId="{5CD897DA-0F9C-41F0-B67A-DE883103B78E}" sibTransId="{0B1CD758-3C14-4E0E-9982-D4C72AD77D32}"/>
    <dgm:cxn modelId="{9A2E7C78-3464-4137-BD1B-61E2632A7041}" srcId="{23974BF6-1A94-475F-BF16-111D221D0BF1}" destId="{46DA4C14-09F5-4341-86BE-0B254C2B3E13}" srcOrd="2" destOrd="0" parTransId="{1F36792E-C844-4934-9A43-34A8536EA720}" sibTransId="{05B7DA43-8A3C-4F4A-A427-98EE59994E19}"/>
    <dgm:cxn modelId="{1B9641ED-F7DE-4A29-8C7D-C6B794580B64}" type="presOf" srcId="{46DA4C14-09F5-4341-86BE-0B254C2B3E13}" destId="{5A3DF7E2-AF83-4852-8568-3FB270EF8DD7}" srcOrd="0" destOrd="0" presId="urn:microsoft.com/office/officeart/2005/8/layout/hList7"/>
    <dgm:cxn modelId="{8AB1DBDC-0C7A-4E0F-81FA-CAB03D8FA59B}" type="presOf" srcId="{A6A7019F-F1F1-4E15-A9DC-F1766D1CCB8A}" destId="{9965C5CB-3221-470A-A3B0-C22AF83D7B10}" srcOrd="0" destOrd="0" presId="urn:microsoft.com/office/officeart/2005/8/layout/hList7"/>
    <dgm:cxn modelId="{30A4B841-EACB-4BAC-8641-0834B1F104E1}" type="presOf" srcId="{707C3AC2-E21D-4A6D-A32F-323786E62541}" destId="{6DDEF4BB-1E81-40A3-8D2C-ACA77ED23778}" srcOrd="0" destOrd="0" presId="urn:microsoft.com/office/officeart/2005/8/layout/hList7"/>
    <dgm:cxn modelId="{93B31BB8-9E07-48D5-A409-B47A35361DD6}" type="presOf" srcId="{3F167ED1-DA8C-4333-9893-3237E6886F30}" destId="{EABBE5BD-12EA-4416-8EA2-F3349DAECAFF}" srcOrd="0" destOrd="0" presId="urn:microsoft.com/office/officeart/2005/8/layout/hList7"/>
    <dgm:cxn modelId="{DB74E7C8-32BA-4E13-B01C-B1DE14064B73}" type="presOf" srcId="{05B7DA43-8A3C-4F4A-A427-98EE59994E19}" destId="{D2645BF0-2FF0-4B82-8EA4-DACB843A5D23}" srcOrd="0" destOrd="0" presId="urn:microsoft.com/office/officeart/2005/8/layout/hList7"/>
    <dgm:cxn modelId="{117B619B-8016-4171-9D19-746A45B9CC76}" type="presOf" srcId="{23974BF6-1A94-475F-BF16-111D221D0BF1}" destId="{08CA7AC8-2B94-49B0-B574-7ED58959D249}" srcOrd="0" destOrd="0" presId="urn:microsoft.com/office/officeart/2005/8/layout/hList7"/>
    <dgm:cxn modelId="{3E456B3B-EA9F-4134-B43E-DB6439E5C529}" srcId="{23974BF6-1A94-475F-BF16-111D221D0BF1}" destId="{283C9725-6D8D-4FD7-AE50-04C2C59B9EC4}" srcOrd="0" destOrd="0" parTransId="{61C63ACB-AA04-4AF7-A066-E5F67A6C7576}" sibTransId="{F9802BA3-5742-4F83-AA17-A8C18CEEAC07}"/>
    <dgm:cxn modelId="{73D3B949-6020-4E42-8A03-FE2B1D139F03}" type="presOf" srcId="{3F167ED1-DA8C-4333-9893-3237E6886F30}" destId="{4A1B7787-F97F-430E-97E5-0233EC6238D5}" srcOrd="1" destOrd="0" presId="urn:microsoft.com/office/officeart/2005/8/layout/hList7"/>
    <dgm:cxn modelId="{07752D61-B2F7-4594-9561-4D0582887482}" srcId="{23974BF6-1A94-475F-BF16-111D221D0BF1}" destId="{3F167ED1-DA8C-4333-9893-3237E6886F30}" srcOrd="1" destOrd="0" parTransId="{37A1F933-F037-4F20-95CC-F8DA79FA83AF}" sibTransId="{707C3AC2-E21D-4A6D-A32F-323786E62541}"/>
    <dgm:cxn modelId="{608115C2-F205-404C-B485-B4E6BD5F45A6}" type="presOf" srcId="{283C9725-6D8D-4FD7-AE50-04C2C59B9EC4}" destId="{142E8D0C-8761-4495-9022-5E3A050903AA}" srcOrd="0" destOrd="0" presId="urn:microsoft.com/office/officeart/2005/8/layout/hList7"/>
    <dgm:cxn modelId="{26DFEE3A-68DC-4EC5-8C23-E647C1E5309C}" type="presOf" srcId="{F9802BA3-5742-4F83-AA17-A8C18CEEAC07}" destId="{1DC54DE5-6D64-42CA-879E-F3F6217A9B8C}" srcOrd="0" destOrd="0" presId="urn:microsoft.com/office/officeart/2005/8/layout/hList7"/>
    <dgm:cxn modelId="{CD29151A-0C2F-4B45-AA74-D35FB3626974}" type="presOf" srcId="{283C9725-6D8D-4FD7-AE50-04C2C59B9EC4}" destId="{34043259-DD58-459C-9EED-67E483E93090}" srcOrd="1" destOrd="0" presId="urn:microsoft.com/office/officeart/2005/8/layout/hList7"/>
    <dgm:cxn modelId="{6B6EF0D7-747C-4A08-A621-FB7DFD1E4F0D}" type="presParOf" srcId="{08CA7AC8-2B94-49B0-B574-7ED58959D249}" destId="{13BA230D-2701-409F-B0C7-E3755D017B3B}" srcOrd="0" destOrd="0" presId="urn:microsoft.com/office/officeart/2005/8/layout/hList7"/>
    <dgm:cxn modelId="{4A3F091C-D56B-4422-89DF-DE10BF3DC9F5}" type="presParOf" srcId="{08CA7AC8-2B94-49B0-B574-7ED58959D249}" destId="{92529EC4-E61D-4B67-9066-3B63A49FFB32}" srcOrd="1" destOrd="0" presId="urn:microsoft.com/office/officeart/2005/8/layout/hList7"/>
    <dgm:cxn modelId="{C26A1051-3189-4B1F-B420-D07556F4CE8A}" type="presParOf" srcId="{92529EC4-E61D-4B67-9066-3B63A49FFB32}" destId="{77B4CFBD-1C99-40B3-ADB4-880FB84C9CEA}" srcOrd="0" destOrd="0" presId="urn:microsoft.com/office/officeart/2005/8/layout/hList7"/>
    <dgm:cxn modelId="{3FEFEC5F-70FB-499C-AA8D-BAB1B38ED3BB}" type="presParOf" srcId="{77B4CFBD-1C99-40B3-ADB4-880FB84C9CEA}" destId="{142E8D0C-8761-4495-9022-5E3A050903AA}" srcOrd="0" destOrd="0" presId="urn:microsoft.com/office/officeart/2005/8/layout/hList7"/>
    <dgm:cxn modelId="{10C17C5B-4269-45A9-9D70-34843DF121FB}" type="presParOf" srcId="{77B4CFBD-1C99-40B3-ADB4-880FB84C9CEA}" destId="{34043259-DD58-459C-9EED-67E483E93090}" srcOrd="1" destOrd="0" presId="urn:microsoft.com/office/officeart/2005/8/layout/hList7"/>
    <dgm:cxn modelId="{BDF6D8BE-4CAF-4E42-8568-F5C0C0D8F950}" type="presParOf" srcId="{77B4CFBD-1C99-40B3-ADB4-880FB84C9CEA}" destId="{B2ED73CA-EB35-4655-BAE2-B25D990B572F}" srcOrd="2" destOrd="0" presId="urn:microsoft.com/office/officeart/2005/8/layout/hList7"/>
    <dgm:cxn modelId="{F0CF86BF-982C-4F09-8883-9CF8F85B74A5}" type="presParOf" srcId="{77B4CFBD-1C99-40B3-ADB4-880FB84C9CEA}" destId="{6FB7D425-1001-4775-B0B4-84EA01407C16}" srcOrd="3" destOrd="0" presId="urn:microsoft.com/office/officeart/2005/8/layout/hList7"/>
    <dgm:cxn modelId="{67DA1D74-3FE8-455F-9594-C8A6762241DA}" type="presParOf" srcId="{92529EC4-E61D-4B67-9066-3B63A49FFB32}" destId="{1DC54DE5-6D64-42CA-879E-F3F6217A9B8C}" srcOrd="1" destOrd="0" presId="urn:microsoft.com/office/officeart/2005/8/layout/hList7"/>
    <dgm:cxn modelId="{E9E42B27-9CAF-4DB8-9113-CC935F4734D0}" type="presParOf" srcId="{92529EC4-E61D-4B67-9066-3B63A49FFB32}" destId="{55FFEA7A-0E3C-48A0-9D4F-2B289645AAB2}" srcOrd="2" destOrd="0" presId="urn:microsoft.com/office/officeart/2005/8/layout/hList7"/>
    <dgm:cxn modelId="{2521EB20-AF3F-4C67-90CC-2182231CDBFF}" type="presParOf" srcId="{55FFEA7A-0E3C-48A0-9D4F-2B289645AAB2}" destId="{EABBE5BD-12EA-4416-8EA2-F3349DAECAFF}" srcOrd="0" destOrd="0" presId="urn:microsoft.com/office/officeart/2005/8/layout/hList7"/>
    <dgm:cxn modelId="{79FE09F5-BC05-42D8-9FB3-622B977AA6AE}" type="presParOf" srcId="{55FFEA7A-0E3C-48A0-9D4F-2B289645AAB2}" destId="{4A1B7787-F97F-430E-97E5-0233EC6238D5}" srcOrd="1" destOrd="0" presId="urn:microsoft.com/office/officeart/2005/8/layout/hList7"/>
    <dgm:cxn modelId="{F177373B-8713-4238-B6A4-F4617E76B376}" type="presParOf" srcId="{55FFEA7A-0E3C-48A0-9D4F-2B289645AAB2}" destId="{4A2F0140-6214-46D6-8AA8-2054E27EC186}" srcOrd="2" destOrd="0" presId="urn:microsoft.com/office/officeart/2005/8/layout/hList7"/>
    <dgm:cxn modelId="{5A1E90E0-F8CF-4258-B700-AF50264AAE04}" type="presParOf" srcId="{55FFEA7A-0E3C-48A0-9D4F-2B289645AAB2}" destId="{99B0F062-1964-489E-97BA-F97D3692C6C6}" srcOrd="3" destOrd="0" presId="urn:microsoft.com/office/officeart/2005/8/layout/hList7"/>
    <dgm:cxn modelId="{874ED006-2F07-48AE-AE63-A3389AE389B9}" type="presParOf" srcId="{92529EC4-E61D-4B67-9066-3B63A49FFB32}" destId="{6DDEF4BB-1E81-40A3-8D2C-ACA77ED23778}" srcOrd="3" destOrd="0" presId="urn:microsoft.com/office/officeart/2005/8/layout/hList7"/>
    <dgm:cxn modelId="{9A3FF3AC-51A4-4DF0-B068-1FE7A76AB2D2}" type="presParOf" srcId="{92529EC4-E61D-4B67-9066-3B63A49FFB32}" destId="{EBB000B7-C1F1-4DA8-B8E0-8421DAA44CC1}" srcOrd="4" destOrd="0" presId="urn:microsoft.com/office/officeart/2005/8/layout/hList7"/>
    <dgm:cxn modelId="{483F03F5-0A89-49C3-8958-8F29A9F86AE1}" type="presParOf" srcId="{EBB000B7-C1F1-4DA8-B8E0-8421DAA44CC1}" destId="{5A3DF7E2-AF83-4852-8568-3FB270EF8DD7}" srcOrd="0" destOrd="0" presId="urn:microsoft.com/office/officeart/2005/8/layout/hList7"/>
    <dgm:cxn modelId="{D10F9105-CBA7-4DF1-9A6D-8853D6341474}" type="presParOf" srcId="{EBB000B7-C1F1-4DA8-B8E0-8421DAA44CC1}" destId="{1D53345D-4D6C-44A0-B042-05CA541A3823}" srcOrd="1" destOrd="0" presId="urn:microsoft.com/office/officeart/2005/8/layout/hList7"/>
    <dgm:cxn modelId="{3C97AA9F-A9F0-41B6-8EBE-718CBD681F18}" type="presParOf" srcId="{EBB000B7-C1F1-4DA8-B8E0-8421DAA44CC1}" destId="{94964B11-208A-4F01-A3F8-0673C5D39D16}" srcOrd="2" destOrd="0" presId="urn:microsoft.com/office/officeart/2005/8/layout/hList7"/>
    <dgm:cxn modelId="{3AE3A32F-CBA9-481F-B569-5CC97DAEB9B3}" type="presParOf" srcId="{EBB000B7-C1F1-4DA8-B8E0-8421DAA44CC1}" destId="{A10B3C3C-AB35-410B-BDE7-57C88832AFE3}" srcOrd="3" destOrd="0" presId="urn:microsoft.com/office/officeart/2005/8/layout/hList7"/>
    <dgm:cxn modelId="{93076184-CE08-4096-8A36-E3591B8F76CF}" type="presParOf" srcId="{92529EC4-E61D-4B67-9066-3B63A49FFB32}" destId="{D2645BF0-2FF0-4B82-8EA4-DACB843A5D23}" srcOrd="5" destOrd="0" presId="urn:microsoft.com/office/officeart/2005/8/layout/hList7"/>
    <dgm:cxn modelId="{2502B810-8A8D-400D-8B8D-1082FF1C734B}" type="presParOf" srcId="{92529EC4-E61D-4B67-9066-3B63A49FFB32}" destId="{56D9713C-7D37-4DE2-AB9A-66FC90D54EDD}" srcOrd="6" destOrd="0" presId="urn:microsoft.com/office/officeart/2005/8/layout/hList7"/>
    <dgm:cxn modelId="{3048F0D4-4B30-40AC-9EA8-284605EDB9CE}" type="presParOf" srcId="{56D9713C-7D37-4DE2-AB9A-66FC90D54EDD}" destId="{9965C5CB-3221-470A-A3B0-C22AF83D7B10}" srcOrd="0" destOrd="0" presId="urn:microsoft.com/office/officeart/2005/8/layout/hList7"/>
    <dgm:cxn modelId="{43DE79F4-8847-4144-967E-5548B34E7110}" type="presParOf" srcId="{56D9713C-7D37-4DE2-AB9A-66FC90D54EDD}" destId="{EE64E072-0A3F-4445-AE89-F013A03D9D08}" srcOrd="1" destOrd="0" presId="urn:microsoft.com/office/officeart/2005/8/layout/hList7"/>
    <dgm:cxn modelId="{B56D803C-92A2-484D-9F30-27E3BD1B8E1B}" type="presParOf" srcId="{56D9713C-7D37-4DE2-AB9A-66FC90D54EDD}" destId="{8885E371-D00B-4382-B51F-FDFCD30F24FD}" srcOrd="2" destOrd="0" presId="urn:microsoft.com/office/officeart/2005/8/layout/hList7"/>
    <dgm:cxn modelId="{0BECB6D7-DF5F-4DAB-8879-2A2A75F9016A}" type="presParOf" srcId="{56D9713C-7D37-4DE2-AB9A-66FC90D54EDD}" destId="{348F2765-EC4D-4A6D-83D5-1D86FE1BB9D1}" srcOrd="3" destOrd="0" presId="urn:microsoft.com/office/officeart/2005/8/layout/hList7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365EEB-38E4-466D-9892-B1406625411F}" type="doc">
      <dgm:prSet loTypeId="urn:microsoft.com/office/officeart/2009/3/layout/SnapshotPictureList" loCatId="picture" qsTypeId="urn:microsoft.com/office/officeart/2005/8/quickstyle/simple4" qsCatId="simple" csTypeId="urn:microsoft.com/office/officeart/2005/8/colors/accent2_2" csCatId="accent2" phldr="1"/>
      <dgm:spPr/>
    </dgm:pt>
    <dgm:pt modelId="{C608FEFB-CC7C-42EC-BF41-2E2D5C27909D}">
      <dgm:prSet phldrT="[Texto]" custT="1"/>
      <dgm:spPr>
        <a:solidFill>
          <a:schemeClr val="accent2">
            <a:lumMod val="75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  <a:softEdge rad="31750"/>
        </a:effectLst>
      </dgm:spPr>
      <dgm:t>
        <a:bodyPr/>
        <a:lstStyle/>
        <a:p>
          <a:pPr algn="ctr"/>
          <a:r>
            <a:rPr lang="es-ES" sz="2400" b="1" dirty="0" smtClean="0">
              <a:solidFill>
                <a:schemeClr val="bg1"/>
              </a:solidFill>
            </a:rPr>
            <a:t>Plan de capacitación </a:t>
          </a:r>
          <a:endParaRPr lang="es-CO" sz="2400" b="1" dirty="0">
            <a:solidFill>
              <a:schemeClr val="bg1"/>
            </a:solidFill>
          </a:endParaRPr>
        </a:p>
      </dgm:t>
    </dgm:pt>
    <dgm:pt modelId="{C3E436A0-BCE1-4271-BF17-D73EEBDADB7B}" type="parTrans" cxnId="{94168ECD-5307-44AE-A8F8-51BAFD3C4429}">
      <dgm:prSet/>
      <dgm:spPr/>
      <dgm:t>
        <a:bodyPr/>
        <a:lstStyle/>
        <a:p>
          <a:endParaRPr lang="es-CO"/>
        </a:p>
      </dgm:t>
    </dgm:pt>
    <dgm:pt modelId="{C8415C48-14DA-4F1D-9C88-698635EE8FA5}" type="sibTrans" cxnId="{94168ECD-5307-44AE-A8F8-51BAFD3C4429}">
      <dgm:prSet/>
      <dgm:spPr/>
      <dgm:t>
        <a:bodyPr/>
        <a:lstStyle/>
        <a:p>
          <a:endParaRPr lang="es-CO"/>
        </a:p>
      </dgm:t>
    </dgm:pt>
    <dgm:pt modelId="{8DE20EDF-4111-46EF-8D4D-2826CB8388DB}" type="pres">
      <dgm:prSet presAssocID="{05365EEB-38E4-466D-9892-B1406625411F}" presName="Name0" presStyleCnt="0">
        <dgm:presLayoutVars>
          <dgm:chMax/>
          <dgm:chPref/>
          <dgm:dir/>
          <dgm:animLvl val="lvl"/>
        </dgm:presLayoutVars>
      </dgm:prSet>
      <dgm:spPr/>
    </dgm:pt>
    <dgm:pt modelId="{B258F657-8E3E-40CB-9D27-2E14D3C7B81C}" type="pres">
      <dgm:prSet presAssocID="{C608FEFB-CC7C-42EC-BF41-2E2D5C27909D}" presName="composite" presStyleCnt="0"/>
      <dgm:spPr/>
    </dgm:pt>
    <dgm:pt modelId="{6DDCB17F-18C7-4B7C-A15C-AD3FE4C71F1B}" type="pres">
      <dgm:prSet presAssocID="{C608FEFB-CC7C-42EC-BF41-2E2D5C27909D}" presName="ParentAccentShape" presStyleLbl="trBgShp" presStyleIdx="0" presStyleCnt="1" custScaleX="172012" custScaleY="160269"/>
      <dgm:spPr/>
    </dgm:pt>
    <dgm:pt modelId="{EC5358BE-55D1-47F0-A5E0-C033AE5A68B3}" type="pres">
      <dgm:prSet presAssocID="{C608FEFB-CC7C-42EC-BF41-2E2D5C27909D}" presName="ParentText" presStyleLbl="revTx" presStyleIdx="0" presStyleCnt="2" custAng="0" custScaleX="163353" custScaleY="343860" custLinFactY="157016" custLinFactNeighborX="9224" custLinFactNeighborY="2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72AE446-F9CD-4ADE-9F71-407C04230D79}" type="pres">
      <dgm:prSet presAssocID="{C608FEFB-CC7C-42EC-BF41-2E2D5C27909D}" presName="ChildText" presStyleLbl="revTx" presStyleIdx="1" presStyleCnt="2">
        <dgm:presLayoutVars>
          <dgm:chMax val="0"/>
          <dgm:chPref val="0"/>
        </dgm:presLayoutVars>
      </dgm:prSet>
      <dgm:spPr/>
    </dgm:pt>
    <dgm:pt modelId="{3072DADA-C047-44E5-88AD-5A9B5A09616D}" type="pres">
      <dgm:prSet presAssocID="{C608FEFB-CC7C-42EC-BF41-2E2D5C27909D}" presName="ChildAccentShape" presStyleLbl="trBgShp" presStyleIdx="0" presStyleCnt="1"/>
      <dgm:spPr/>
    </dgm:pt>
    <dgm:pt modelId="{C0BD1BD4-E9FF-4250-9951-97D00F896189}" type="pres">
      <dgm:prSet presAssocID="{C608FEFB-CC7C-42EC-BF41-2E2D5C27909D}" presName="Image" presStyleLbl="alignImgPlace1" presStyleIdx="0" presStyleCnt="1" custAng="0" custScaleX="164861" custScaleY="166499" custLinFactNeighborX="2100" custLinFactNeighborY="503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extLst>
        <a:ext uri="{E40237B7-FDA0-4F09-8148-C483321AD2D9}">
          <dgm14:cNvPr xmlns:dgm14="http://schemas.microsoft.com/office/drawing/2010/diagram" id="0" name="" descr="Resultado de imagen para capacitacion"/>
        </a:ext>
      </dgm:extLst>
    </dgm:pt>
  </dgm:ptLst>
  <dgm:cxnLst>
    <dgm:cxn modelId="{E27B59E1-B25B-46E9-B94C-BBD89628C47A}" type="presOf" srcId="{C608FEFB-CC7C-42EC-BF41-2E2D5C27909D}" destId="{EC5358BE-55D1-47F0-A5E0-C033AE5A68B3}" srcOrd="0" destOrd="0" presId="urn:microsoft.com/office/officeart/2009/3/layout/SnapshotPictureList"/>
    <dgm:cxn modelId="{89D0E22D-604A-4D91-8159-908D30163562}" type="presOf" srcId="{05365EEB-38E4-466D-9892-B1406625411F}" destId="{8DE20EDF-4111-46EF-8D4D-2826CB8388DB}" srcOrd="0" destOrd="0" presId="urn:microsoft.com/office/officeart/2009/3/layout/SnapshotPictureList"/>
    <dgm:cxn modelId="{94168ECD-5307-44AE-A8F8-51BAFD3C4429}" srcId="{05365EEB-38E4-466D-9892-B1406625411F}" destId="{C608FEFB-CC7C-42EC-BF41-2E2D5C27909D}" srcOrd="0" destOrd="0" parTransId="{C3E436A0-BCE1-4271-BF17-D73EEBDADB7B}" sibTransId="{C8415C48-14DA-4F1D-9C88-698635EE8FA5}"/>
    <dgm:cxn modelId="{452B391D-DF50-4861-8684-00F89A4566AE}" type="presParOf" srcId="{8DE20EDF-4111-46EF-8D4D-2826CB8388DB}" destId="{B258F657-8E3E-40CB-9D27-2E14D3C7B81C}" srcOrd="0" destOrd="0" presId="urn:microsoft.com/office/officeart/2009/3/layout/SnapshotPictureList"/>
    <dgm:cxn modelId="{13776A75-6DB1-4D74-B4BC-D0B9C47FB725}" type="presParOf" srcId="{B258F657-8E3E-40CB-9D27-2E14D3C7B81C}" destId="{6DDCB17F-18C7-4B7C-A15C-AD3FE4C71F1B}" srcOrd="0" destOrd="0" presId="urn:microsoft.com/office/officeart/2009/3/layout/SnapshotPictureList"/>
    <dgm:cxn modelId="{5C323621-A6F7-4348-A29C-D92D7F1C6FB7}" type="presParOf" srcId="{B258F657-8E3E-40CB-9D27-2E14D3C7B81C}" destId="{EC5358BE-55D1-47F0-A5E0-C033AE5A68B3}" srcOrd="1" destOrd="0" presId="urn:microsoft.com/office/officeart/2009/3/layout/SnapshotPictureList"/>
    <dgm:cxn modelId="{DB8D6222-315A-42BF-A9F9-3BFBAA42156B}" type="presParOf" srcId="{B258F657-8E3E-40CB-9D27-2E14D3C7B81C}" destId="{872AE446-F9CD-4ADE-9F71-407C04230D79}" srcOrd="2" destOrd="0" presId="urn:microsoft.com/office/officeart/2009/3/layout/SnapshotPictureList"/>
    <dgm:cxn modelId="{A1129DC2-C514-4E62-B382-F1740ADCF454}" type="presParOf" srcId="{B258F657-8E3E-40CB-9D27-2E14D3C7B81C}" destId="{3072DADA-C047-44E5-88AD-5A9B5A09616D}" srcOrd="3" destOrd="0" presId="urn:microsoft.com/office/officeart/2009/3/layout/SnapshotPictureList"/>
    <dgm:cxn modelId="{33C67E1F-E5F3-43B7-86D7-028D13A90B12}" type="presParOf" srcId="{B258F657-8E3E-40CB-9D27-2E14D3C7B81C}" destId="{C0BD1BD4-E9FF-4250-9951-97D00F896189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A7A84D-3EBD-443C-8E81-5F4D22CB3105}" type="doc">
      <dgm:prSet loTypeId="urn:microsoft.com/office/officeart/2008/layout/BendingPictureSemiTransparentText" loCatId="picture" qsTypeId="urn:microsoft.com/office/officeart/2005/8/quickstyle/3d6" qsCatId="3D" csTypeId="urn:microsoft.com/office/officeart/2005/8/colors/accent1_2" csCatId="accent1" phldr="1"/>
      <dgm:spPr/>
    </dgm:pt>
    <dgm:pt modelId="{FD1EF079-350E-4250-AF7B-AB1506EE9CEB}">
      <dgm:prSet phldrT="[Texto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ES" b="1" dirty="0" smtClean="0"/>
            <a:t>Manual de usuario</a:t>
          </a:r>
          <a:endParaRPr lang="es-CO" b="1" dirty="0"/>
        </a:p>
      </dgm:t>
    </dgm:pt>
    <dgm:pt modelId="{B479212A-047B-4B31-9587-9E99384F08A3}" type="parTrans" cxnId="{3819642B-48B9-49DA-96C7-1A5AE08AC215}">
      <dgm:prSet/>
      <dgm:spPr/>
      <dgm:t>
        <a:bodyPr/>
        <a:lstStyle/>
        <a:p>
          <a:endParaRPr lang="es-CO"/>
        </a:p>
      </dgm:t>
    </dgm:pt>
    <dgm:pt modelId="{3752514D-3996-4B86-B33B-3A163E34A7D0}" type="sibTrans" cxnId="{3819642B-48B9-49DA-96C7-1A5AE08AC215}">
      <dgm:prSet/>
      <dgm:spPr/>
      <dgm:t>
        <a:bodyPr/>
        <a:lstStyle/>
        <a:p>
          <a:endParaRPr lang="es-CO"/>
        </a:p>
      </dgm:t>
    </dgm:pt>
    <dgm:pt modelId="{E5510D97-ABD2-4210-9385-0F0980BD95A8}" type="pres">
      <dgm:prSet presAssocID="{C9A7A84D-3EBD-443C-8E81-5F4D22CB3105}" presName="Name0" presStyleCnt="0">
        <dgm:presLayoutVars>
          <dgm:dir/>
          <dgm:resizeHandles val="exact"/>
        </dgm:presLayoutVars>
      </dgm:prSet>
      <dgm:spPr/>
    </dgm:pt>
    <dgm:pt modelId="{1E284F7E-0274-44BB-8921-92E4FE77A4D4}" type="pres">
      <dgm:prSet presAssocID="{FD1EF079-350E-4250-AF7B-AB1506EE9CEB}" presName="composite" presStyleCnt="0"/>
      <dgm:spPr/>
    </dgm:pt>
    <dgm:pt modelId="{AD6DC8FA-036B-4420-8A36-787A48244CF6}" type="pres">
      <dgm:prSet presAssocID="{FD1EF079-350E-4250-AF7B-AB1506EE9CEB}" presName="rect1" presStyleLbl="bgShp" presStyleIdx="0" presStyleCnt="1"/>
      <dgm:spPr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0000" r="-10000"/>
          </a:stretch>
        </a:blipFill>
      </dgm:spPr>
    </dgm:pt>
    <dgm:pt modelId="{9B7A8637-BA54-4E71-9250-318CC7E172D7}" type="pres">
      <dgm:prSet presAssocID="{FD1EF079-350E-4250-AF7B-AB1506EE9CEB}" presName="rect2" presStyleLbl="trBgShp" presStyleIdx="0" presStyleCnt="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3819642B-48B9-49DA-96C7-1A5AE08AC215}" srcId="{C9A7A84D-3EBD-443C-8E81-5F4D22CB3105}" destId="{FD1EF079-350E-4250-AF7B-AB1506EE9CEB}" srcOrd="0" destOrd="0" parTransId="{B479212A-047B-4B31-9587-9E99384F08A3}" sibTransId="{3752514D-3996-4B86-B33B-3A163E34A7D0}"/>
    <dgm:cxn modelId="{638E9EBA-6623-4A85-8DED-9ABE16E091B2}" type="presOf" srcId="{C9A7A84D-3EBD-443C-8E81-5F4D22CB3105}" destId="{E5510D97-ABD2-4210-9385-0F0980BD95A8}" srcOrd="0" destOrd="0" presId="urn:microsoft.com/office/officeart/2008/layout/BendingPictureSemiTransparentText"/>
    <dgm:cxn modelId="{111168D2-8B1A-4091-9C92-7A8879BAF73D}" type="presOf" srcId="{FD1EF079-350E-4250-AF7B-AB1506EE9CEB}" destId="{9B7A8637-BA54-4E71-9250-318CC7E172D7}" srcOrd="0" destOrd="0" presId="urn:microsoft.com/office/officeart/2008/layout/BendingPictureSemiTransparentText"/>
    <dgm:cxn modelId="{760C3292-D921-436D-A2BC-DE39185BAEE6}" type="presParOf" srcId="{E5510D97-ABD2-4210-9385-0F0980BD95A8}" destId="{1E284F7E-0274-44BB-8921-92E4FE77A4D4}" srcOrd="0" destOrd="0" presId="urn:microsoft.com/office/officeart/2008/layout/BendingPictureSemiTransparentText"/>
    <dgm:cxn modelId="{8CDB8FC8-822A-432B-B2BC-18DC77C4C116}" type="presParOf" srcId="{1E284F7E-0274-44BB-8921-92E4FE77A4D4}" destId="{AD6DC8FA-036B-4420-8A36-787A48244CF6}" srcOrd="0" destOrd="0" presId="urn:microsoft.com/office/officeart/2008/layout/BendingPictureSemiTransparentText"/>
    <dgm:cxn modelId="{A6D7F1E3-5487-42E4-9DAB-7F9158E2A7DF}" type="presParOf" srcId="{1E284F7E-0274-44BB-8921-92E4FE77A4D4}" destId="{9B7A8637-BA54-4E71-9250-318CC7E172D7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EB7A62-9DF8-427F-8BE9-258E2BADD002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accent1_2" csCatId="accent1" phldr="1"/>
      <dgm:spPr/>
    </dgm:pt>
    <dgm:pt modelId="{AFA27384-BDF8-45C2-8ED0-54BD80F2BCF8}">
      <dgm:prSet phldrT="[Texto]"/>
      <dgm:spPr/>
      <dgm:t>
        <a:bodyPr/>
        <a:lstStyle/>
        <a:p>
          <a:r>
            <a:rPr lang="es-ES" dirty="0" smtClean="0"/>
            <a:t>Manual técnico</a:t>
          </a:r>
          <a:endParaRPr lang="es-CO" dirty="0"/>
        </a:p>
      </dgm:t>
    </dgm:pt>
    <dgm:pt modelId="{E14D88ED-4CF4-4DD1-925C-2AB2BB966A41}" type="parTrans" cxnId="{E59FC334-BA1E-42DD-B7A9-6175101BC579}">
      <dgm:prSet/>
      <dgm:spPr/>
      <dgm:t>
        <a:bodyPr/>
        <a:lstStyle/>
        <a:p>
          <a:endParaRPr lang="es-CO"/>
        </a:p>
      </dgm:t>
    </dgm:pt>
    <dgm:pt modelId="{B2950782-A56C-492E-AF79-41E981A676E5}" type="sibTrans" cxnId="{E59FC334-BA1E-42DD-B7A9-6175101BC579}">
      <dgm:prSet/>
      <dgm:spPr/>
      <dgm:t>
        <a:bodyPr/>
        <a:lstStyle/>
        <a:p>
          <a:endParaRPr lang="es-CO"/>
        </a:p>
      </dgm:t>
    </dgm:pt>
    <dgm:pt modelId="{5C95A1AE-797D-4540-99D1-E3D254B69911}" type="pres">
      <dgm:prSet presAssocID="{98EB7A62-9DF8-427F-8BE9-258E2BADD002}" presName="Name0" presStyleCnt="0">
        <dgm:presLayoutVars>
          <dgm:dir/>
          <dgm:resizeHandles val="exact"/>
        </dgm:presLayoutVars>
      </dgm:prSet>
      <dgm:spPr/>
    </dgm:pt>
    <dgm:pt modelId="{EB5E9680-5BC4-472B-9BC8-82A0D516A4B8}" type="pres">
      <dgm:prSet presAssocID="{AFA27384-BDF8-45C2-8ED0-54BD80F2BCF8}" presName="composite" presStyleCnt="0"/>
      <dgm:spPr/>
    </dgm:pt>
    <dgm:pt modelId="{B0E6AD95-3705-4EC0-B4E6-9E046928287F}" type="pres">
      <dgm:prSet presAssocID="{AFA27384-BDF8-45C2-8ED0-54BD80F2BCF8}" presName="rect1" presStyleLbl="bgImgPlace1" presStyleIdx="0" presStyleCnt="1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file"/>
          </dgm14:cNvPr>
        </a:ext>
      </dgm:extLst>
    </dgm:pt>
    <dgm:pt modelId="{2548C204-B087-4711-9140-9EF6BED1B62C}" type="pres">
      <dgm:prSet presAssocID="{AFA27384-BDF8-45C2-8ED0-54BD80F2BCF8}" presName="wedgeRectCallout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E59FC334-BA1E-42DD-B7A9-6175101BC579}" srcId="{98EB7A62-9DF8-427F-8BE9-258E2BADD002}" destId="{AFA27384-BDF8-45C2-8ED0-54BD80F2BCF8}" srcOrd="0" destOrd="0" parTransId="{E14D88ED-4CF4-4DD1-925C-2AB2BB966A41}" sibTransId="{B2950782-A56C-492E-AF79-41E981A676E5}"/>
    <dgm:cxn modelId="{CD7C6EBA-93CB-413D-8918-171F6F4138A6}" type="presOf" srcId="{AFA27384-BDF8-45C2-8ED0-54BD80F2BCF8}" destId="{2548C204-B087-4711-9140-9EF6BED1B62C}" srcOrd="0" destOrd="0" presId="urn:microsoft.com/office/officeart/2008/layout/BendingPictureCaptionList"/>
    <dgm:cxn modelId="{627A562C-8EA8-4BF3-8EB1-C62D9861D44A}" type="presOf" srcId="{98EB7A62-9DF8-427F-8BE9-258E2BADD002}" destId="{5C95A1AE-797D-4540-99D1-E3D254B69911}" srcOrd="0" destOrd="0" presId="urn:microsoft.com/office/officeart/2008/layout/BendingPictureCaptionList"/>
    <dgm:cxn modelId="{4DC4309B-1FCF-4161-A1ED-5C5D79D20C5B}" type="presParOf" srcId="{5C95A1AE-797D-4540-99D1-E3D254B69911}" destId="{EB5E9680-5BC4-472B-9BC8-82A0D516A4B8}" srcOrd="0" destOrd="0" presId="urn:microsoft.com/office/officeart/2008/layout/BendingPictureCaptionList"/>
    <dgm:cxn modelId="{52C091A4-46BD-4ABA-8294-3C70C831E0DD}" type="presParOf" srcId="{EB5E9680-5BC4-472B-9BC8-82A0D516A4B8}" destId="{B0E6AD95-3705-4EC0-B4E6-9E046928287F}" srcOrd="0" destOrd="0" presId="urn:microsoft.com/office/officeart/2008/layout/BendingPictureCaptionList"/>
    <dgm:cxn modelId="{657DA063-A06D-4D2E-BC53-A6F387650D53}" type="presParOf" srcId="{EB5E9680-5BC4-472B-9BC8-82A0D516A4B8}" destId="{2548C204-B087-4711-9140-9EF6BED1B62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E8D0C-8761-4495-9022-5E3A050903AA}">
      <dsp:nvSpPr>
        <dsp:cNvPr id="0" name=""/>
        <dsp:cNvSpPr/>
      </dsp:nvSpPr>
      <dsp:spPr>
        <a:xfrm>
          <a:off x="1762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5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ALMACENAMIENTO DE LOS PLANOS</a:t>
          </a:r>
          <a:endParaRPr lang="es-ES" sz="1050" kern="1200" dirty="0"/>
        </a:p>
      </dsp:txBody>
      <dsp:txXfrm>
        <a:off x="1762" y="1205266"/>
        <a:ext cx="1847314" cy="1205266"/>
      </dsp:txXfrm>
    </dsp:sp>
    <dsp:sp modelId="{6FB7D425-1001-4775-B0B4-84EA01407C16}">
      <dsp:nvSpPr>
        <dsp:cNvPr id="0" name=""/>
        <dsp:cNvSpPr/>
      </dsp:nvSpPr>
      <dsp:spPr>
        <a:xfrm>
          <a:off x="423727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ABBE5BD-12EA-4416-8EA2-F3349DAECAFF}">
      <dsp:nvSpPr>
        <dsp:cNvPr id="0" name=""/>
        <dsp:cNvSpPr/>
      </dsp:nvSpPr>
      <dsp:spPr>
        <a:xfrm>
          <a:off x="1904496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ACCESO  A PLANOS</a:t>
          </a:r>
          <a:endParaRPr lang="es-ES" sz="1050" kern="1200" dirty="0"/>
        </a:p>
      </dsp:txBody>
      <dsp:txXfrm>
        <a:off x="1904496" y="1205266"/>
        <a:ext cx="1847314" cy="1205266"/>
      </dsp:txXfrm>
    </dsp:sp>
    <dsp:sp modelId="{99B0F062-1964-489E-97BA-F97D3692C6C6}">
      <dsp:nvSpPr>
        <dsp:cNvPr id="0" name=""/>
        <dsp:cNvSpPr/>
      </dsp:nvSpPr>
      <dsp:spPr>
        <a:xfrm>
          <a:off x="2326461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A3DF7E2-AF83-4852-8568-3FB270EF8DD7}">
      <dsp:nvSpPr>
        <dsp:cNvPr id="0" name=""/>
        <dsp:cNvSpPr/>
      </dsp:nvSpPr>
      <dsp:spPr>
        <a:xfrm>
          <a:off x="3807229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SEGUIMIENTO DE MATERIALES REQUERIDOS </a:t>
          </a:r>
          <a:endParaRPr lang="es-ES" sz="1050" kern="1200" dirty="0"/>
        </a:p>
      </dsp:txBody>
      <dsp:txXfrm>
        <a:off x="3807229" y="1205266"/>
        <a:ext cx="1847314" cy="1205266"/>
      </dsp:txXfrm>
    </dsp:sp>
    <dsp:sp modelId="{A10B3C3C-AB35-410B-BDE7-57C88832AFE3}">
      <dsp:nvSpPr>
        <dsp:cNvPr id="0" name=""/>
        <dsp:cNvSpPr/>
      </dsp:nvSpPr>
      <dsp:spPr>
        <a:xfrm>
          <a:off x="4229194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965C5CB-3221-470A-A3B0-C22AF83D7B10}">
      <dsp:nvSpPr>
        <dsp:cNvPr id="0" name=""/>
        <dsp:cNvSpPr/>
      </dsp:nvSpPr>
      <dsp:spPr>
        <a:xfrm>
          <a:off x="5709963" y="0"/>
          <a:ext cx="1847314" cy="3013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5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050" b="1" kern="1200" dirty="0" smtClean="0">
            <a:latin typeface="Calibri"/>
            <a:ea typeface="Calibri"/>
            <a:cs typeface="Calibri"/>
            <a:sym typeface="Calibri"/>
          </a:endParaRPr>
        </a:p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Calibri"/>
              <a:ea typeface="Calibri"/>
              <a:cs typeface="Calibri"/>
              <a:sym typeface="Calibri"/>
            </a:rPr>
            <a:t>EL SEGUIMIENTO DE MATERIALES ALMACENADOS</a:t>
          </a:r>
          <a:r>
            <a:rPr lang="es-CO" sz="1100" kern="1200" dirty="0" smtClean="0">
              <a:latin typeface="Calibri"/>
              <a:ea typeface="Calibri"/>
              <a:cs typeface="Calibri"/>
              <a:sym typeface="Calibri"/>
            </a:rPr>
            <a:t/>
          </a:r>
          <a:br>
            <a:rPr lang="es-CO" sz="1100" kern="1200" dirty="0" smtClean="0">
              <a:latin typeface="Calibri"/>
              <a:ea typeface="Calibri"/>
              <a:cs typeface="Calibri"/>
              <a:sym typeface="Calibri"/>
            </a:rPr>
          </a:br>
          <a:endParaRPr lang="es-CO" sz="1100" kern="1200" dirty="0">
            <a:latin typeface="Calibri"/>
            <a:ea typeface="Calibri"/>
            <a:cs typeface="Calibri"/>
            <a:sym typeface="Calibri"/>
          </a:endParaRPr>
        </a:p>
      </dsp:txBody>
      <dsp:txXfrm>
        <a:off x="5709963" y="1205266"/>
        <a:ext cx="1847314" cy="1205266"/>
      </dsp:txXfrm>
    </dsp:sp>
    <dsp:sp modelId="{348F2765-EC4D-4A6D-83D5-1D86FE1BB9D1}">
      <dsp:nvSpPr>
        <dsp:cNvPr id="0" name=""/>
        <dsp:cNvSpPr/>
      </dsp:nvSpPr>
      <dsp:spPr>
        <a:xfrm>
          <a:off x="6131928" y="180789"/>
          <a:ext cx="1003383" cy="1003383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3BA230D-2701-409F-B0C7-E3755D017B3B}">
      <dsp:nvSpPr>
        <dsp:cNvPr id="0" name=""/>
        <dsp:cNvSpPr/>
      </dsp:nvSpPr>
      <dsp:spPr>
        <a:xfrm>
          <a:off x="302361" y="2410532"/>
          <a:ext cx="6954316" cy="451974"/>
        </a:xfrm>
        <a:prstGeom prst="leftRight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6AD95-3705-4EC0-B4E6-9E046928287F}">
      <dsp:nvSpPr>
        <dsp:cNvPr id="0" name=""/>
        <dsp:cNvSpPr/>
      </dsp:nvSpPr>
      <dsp:spPr>
        <a:xfrm>
          <a:off x="1230085" y="1423"/>
          <a:ext cx="3982834" cy="318626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48C204-B087-4711-9140-9EF6BED1B62C}">
      <dsp:nvSpPr>
        <dsp:cNvPr id="0" name=""/>
        <dsp:cNvSpPr/>
      </dsp:nvSpPr>
      <dsp:spPr>
        <a:xfrm>
          <a:off x="1588540" y="2869064"/>
          <a:ext cx="3544722" cy="1115193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800" kern="1200" dirty="0" smtClean="0"/>
            <a:t>Manual técnico</a:t>
          </a:r>
          <a:endParaRPr lang="es-CO" sz="3800" kern="1200" dirty="0"/>
        </a:p>
      </dsp:txBody>
      <dsp:txXfrm>
        <a:off x="1588540" y="2869064"/>
        <a:ext cx="3544722" cy="1115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88427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2223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2464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5225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4895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02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32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519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071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252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519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7833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279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97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s-CO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05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475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1191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082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816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4696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133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048" y="3192122"/>
            <a:ext cx="4740951" cy="36658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 l="10521" t="17753" r="14498" b="22946"/>
          <a:stretch/>
        </p:blipFill>
        <p:spPr>
          <a:xfrm>
            <a:off x="0" y="0"/>
            <a:ext cx="927012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11" y="4525925"/>
            <a:ext cx="2319162" cy="14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326" y="3357564"/>
            <a:ext cx="2486024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Shape 104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105" name="Shape 105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6" name="Shape 106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Shape 107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Shape 10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7182" y="2853375"/>
            <a:ext cx="696913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fraestructura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95" y="-40944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/>
          <p:nvPr/>
        </p:nvSpPr>
        <p:spPr>
          <a:xfrm>
            <a:off x="95534" y="137071"/>
            <a:ext cx="9075762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9397" y="2620369"/>
            <a:ext cx="821993" cy="70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ro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07277" y="0"/>
            <a:ext cx="8936719" cy="689894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3739" y="1746911"/>
            <a:ext cx="859809" cy="859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y objeto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36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37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D:\2015\_MG_174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Shape 41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42" name="Shape 42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" name="Shape 43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Shape 44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Shape 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61325" y="2782886"/>
              <a:ext cx="573086" cy="550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Shape 4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le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Shape 54"/>
          <p:cNvGrpSpPr/>
          <p:nvPr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55" name="Shape 55" descr="D:\Fotos\Empleo\10 Final_22.jpg"/>
            <p:cNvPicPr preferRelativeResize="0"/>
            <p:nvPr/>
          </p:nvPicPr>
          <p:blipFill rotWithShape="1">
            <a:blip r:embed="rId2">
              <a:alphaModFix/>
            </a:blip>
            <a:srcRect b="-10827"/>
            <a:stretch/>
          </p:blipFill>
          <p:spPr>
            <a:xfrm>
              <a:off x="0" y="-611035"/>
              <a:ext cx="9144000" cy="8358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Shape 56"/>
            <p:cNvSpPr/>
            <p:nvPr/>
          </p:nvSpPr>
          <p:spPr>
            <a:xfrm>
              <a:off x="-495300" y="137071"/>
              <a:ext cx="9639299" cy="1756900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 txBox="1"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" name="Shape 58"/>
            <p:cNvPicPr preferRelativeResize="0"/>
            <p:nvPr/>
          </p:nvPicPr>
          <p:blipFill rotWithShape="1">
            <a:blip r:embed="rId3">
              <a:alphaModFix/>
            </a:blip>
            <a:srcRect l="46767" b="14698"/>
            <a:stretch/>
          </p:blipFill>
          <p:spPr>
            <a:xfrm>
              <a:off x="0" y="-1270341"/>
              <a:ext cx="3137060" cy="8254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Shape 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86588" y="-1091938"/>
              <a:ext cx="2996201" cy="7833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Shape 6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57811" y="2627565"/>
              <a:ext cx="817199" cy="817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rendimient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Shape 65" descr="D:\Fotos\Fondo Emprender\emprendedores\_MG_425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9986" y="1859883"/>
            <a:ext cx="706907" cy="69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orld Skill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Shape 73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74" name="Shape 74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" name="Shape 75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Shape 76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Shape 77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185" y="2762866"/>
            <a:ext cx="689613" cy="64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 b="-934"/>
          <a:stretch/>
        </p:blipFill>
        <p:spPr>
          <a:xfrm>
            <a:off x="0" y="0"/>
            <a:ext cx="9144001" cy="69841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95534" y="137071"/>
            <a:ext cx="9048465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 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5335" y="1847763"/>
            <a:ext cx="765562" cy="72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Requerimientos%20proyecto.doc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55.png"/><Relationship Id="rId4" Type="http://schemas.openxmlformats.org/officeDocument/2006/relationships/hyperlink" Target="Entrevista.doc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IEEE830%20version%20final%20(2)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59.png"/><Relationship Id="rId4" Type="http://schemas.openxmlformats.org/officeDocument/2006/relationships/hyperlink" Target="IEEE830%20version%20final%20(2).doc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Caso%20de%20uso%20extendido.doc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casosUso.jpg" TargetMode="External"/><Relationship Id="rId4" Type="http://schemas.openxmlformats.org/officeDocument/2006/relationships/slide" Target="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ER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DiagramaClasesSigpi.j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hyperlink" Target="Diccionario.html" TargetMode="External"/><Relationship Id="rId7" Type="http://schemas.openxmlformats.org/officeDocument/2006/relationships/hyperlink" Target="../db/procedimiento_sigpi.sq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Creacion.pdf" TargetMode="External"/><Relationship Id="rId5" Type="http://schemas.openxmlformats.org/officeDocument/2006/relationships/hyperlink" Target="baseDatos.pdf" TargetMode="External"/><Relationship Id="rId10" Type="http://schemas.openxmlformats.org/officeDocument/2006/relationships/image" Target="../media/image65.png"/><Relationship Id="rId4" Type="http://schemas.openxmlformats.org/officeDocument/2006/relationships/hyperlink" Target="diccionario.xlsx" TargetMode="External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../../../../Program%20Files/Git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github.com/PaolaGalindoCante/SIGPI_V1.3/graphs/commit-activit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hyperlink" Target="Gant%20Proyect%20SIGPI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080/PrototipoFinal/index.php" TargetMode="External"/><Relationship Id="rId5" Type="http://schemas.openxmlformats.org/officeDocument/2006/relationships/hyperlink" Target="Creacion.txt" TargetMode="Externa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Colors" Target="../diagrams/colors3.xml"/><Relationship Id="rId3" Type="http://schemas.openxmlformats.org/officeDocument/2006/relationships/slide" Target="slide4.xml"/><Relationship Id="rId7" Type="http://schemas.openxmlformats.org/officeDocument/2006/relationships/diagramColors" Target="../diagrams/colors2.xml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Layout" Target="../diagrams/layout3.xml"/><Relationship Id="rId5" Type="http://schemas.openxmlformats.org/officeDocument/2006/relationships/diagramLayout" Target="../diagrams/layout2.xml"/><Relationship Id="rId10" Type="http://schemas.openxmlformats.org/officeDocument/2006/relationships/diagramData" Target="../diagrams/data3.xml"/><Relationship Id="rId4" Type="http://schemas.openxmlformats.org/officeDocument/2006/relationships/diagramData" Target="../diagrams/data2.xml"/><Relationship Id="rId9" Type="http://schemas.openxmlformats.org/officeDocument/2006/relationships/hyperlink" Target="http://primestone.com/wp-content/uploads/" TargetMode="External"/><Relationship Id="rId14" Type="http://schemas.microsoft.com/office/2007/relationships/diagramDrawing" Target="../diagrams/drawing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slide" Target="slide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Proveedor.docx" TargetMode="External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slide" Target="slide4.xml"/><Relationship Id="rId4" Type="http://schemas.openxmlformats.org/officeDocument/2006/relationships/hyperlink" Target="ModeloContrato1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slide" Target="slide21.xml"/><Relationship Id="rId18" Type="http://schemas.openxmlformats.org/officeDocument/2006/relationships/image" Target="../media/image38.png"/><Relationship Id="rId26" Type="http://schemas.openxmlformats.org/officeDocument/2006/relationships/slide" Target="slide10.xml"/><Relationship Id="rId3" Type="http://schemas.openxmlformats.org/officeDocument/2006/relationships/image" Target="../media/image31.png"/><Relationship Id="rId21" Type="http://schemas.openxmlformats.org/officeDocument/2006/relationships/slide" Target="slide26.xml"/><Relationship Id="rId7" Type="http://schemas.openxmlformats.org/officeDocument/2006/relationships/slide" Target="slide12.xml"/><Relationship Id="rId12" Type="http://schemas.openxmlformats.org/officeDocument/2006/relationships/image" Target="../media/image35.png"/><Relationship Id="rId17" Type="http://schemas.openxmlformats.org/officeDocument/2006/relationships/slide" Target="slide25.xml"/><Relationship Id="rId25" Type="http://schemas.openxmlformats.org/officeDocument/2006/relationships/image" Target="../media/image42.png"/><Relationship Id="rId2" Type="http://schemas.openxmlformats.org/officeDocument/2006/relationships/slide" Target="slide7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29" Type="http://schemas.openxmlformats.org/officeDocument/2006/relationships/slide" Target="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slide" Target="slide16.xml"/><Relationship Id="rId24" Type="http://schemas.openxmlformats.org/officeDocument/2006/relationships/image" Target="../media/image41.png"/><Relationship Id="rId32" Type="http://schemas.openxmlformats.org/officeDocument/2006/relationships/image" Target="../media/image46.png"/><Relationship Id="rId5" Type="http://schemas.openxmlformats.org/officeDocument/2006/relationships/slide" Target="slide9.xml"/><Relationship Id="rId15" Type="http://schemas.openxmlformats.org/officeDocument/2006/relationships/slide" Target="slide23.xml"/><Relationship Id="rId23" Type="http://schemas.openxmlformats.org/officeDocument/2006/relationships/slide" Target="slide29.xml"/><Relationship Id="rId28" Type="http://schemas.openxmlformats.org/officeDocument/2006/relationships/slide" Target="slide27.xml"/><Relationship Id="rId10" Type="http://schemas.openxmlformats.org/officeDocument/2006/relationships/image" Target="../media/image34.png"/><Relationship Id="rId19" Type="http://schemas.openxmlformats.org/officeDocument/2006/relationships/slide" Target="slide22.xml"/><Relationship Id="rId31" Type="http://schemas.openxmlformats.org/officeDocument/2006/relationships/image" Target="../media/image45.png"/><Relationship Id="rId4" Type="http://schemas.openxmlformats.org/officeDocument/2006/relationships/hyperlink" Target="~$Presentaci&#243;n%20Proyecto%20Miguel.pptx" TargetMode="External"/><Relationship Id="rId9" Type="http://schemas.openxmlformats.org/officeDocument/2006/relationships/slide" Target="slide18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image" Target="../media/image43.png"/><Relationship Id="rId30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631170" y="1963220"/>
            <a:ext cx="652734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de Información para la gestión de proyectos e inventarios (SIGPI) pretende facilitar: </a:t>
            </a:r>
          </a:p>
        </p:txBody>
      </p:sp>
      <p:sp>
        <p:nvSpPr>
          <p:cNvPr id="196" name="Shape 196"/>
          <p:cNvSpPr/>
          <p:nvPr/>
        </p:nvSpPr>
        <p:spPr>
          <a:xfrm>
            <a:off x="677956" y="2978882"/>
            <a:ext cx="6433773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Selección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Control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Seguimiento de los proyectos e inventarios.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631168" y="3300767"/>
            <a:ext cx="6091308" cy="2177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vez implementado el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SIGPI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los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empleados en general 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tendrán a su disposición un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sistema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les permitirá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seguir 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forma Online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proyectos en los que se esta trabajando en la empresa TOT.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58270" y="399187"/>
            <a:ext cx="868572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Alcance del proyecto: </a:t>
            </a:r>
          </a:p>
        </p:txBody>
      </p:sp>
      <p:sp>
        <p:nvSpPr>
          <p:cNvPr id="13" name="Botón de acción: Hacia atrás o Anterior 12">
            <a:hlinkClick r:id="" action="ppaction://hlinkshowjump?jump=previousslide" highlightClick="1"/>
          </p:cNvPr>
          <p:cNvSpPr/>
          <p:nvPr/>
        </p:nvSpPr>
        <p:spPr>
          <a:xfrm>
            <a:off x="3894842" y="5762244"/>
            <a:ext cx="530287" cy="582973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4535990" y="5762243"/>
            <a:ext cx="530287" cy="582973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563377" y="2608113"/>
            <a:ext cx="8100445" cy="37856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 Sistema de Información para la gestión de Proyectos e Inventarios  </a:t>
            </a:r>
            <a:r>
              <a:rPr lang="es-CO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(SIGPI), </a:t>
            </a: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pretende facilitar el control y seguimiento de los proyectos   e inventario de la empresa TOT   beneficiando tanto a los empleados encargados de la ejecución de proyectos como a los encargados de la administración de inventarios para la eficacia de un determinado proyecto.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38013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Justificación: </a:t>
            </a:r>
          </a:p>
        </p:txBody>
      </p:sp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406159" y="5788853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068408" y="5788852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3" action="ppaction://hlinksldjump" highlightClick="1"/>
          </p:cNvPr>
          <p:cNvSpPr/>
          <p:nvPr/>
        </p:nvSpPr>
        <p:spPr>
          <a:xfrm>
            <a:off x="4159911" y="5788853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b="1" dirty="0" smtClean="0">
                <a:solidFill>
                  <a:schemeClr val="bg1">
                    <a:lumMod val="95000"/>
                  </a:schemeClr>
                </a:solidFill>
              </a:rPr>
              <a:t>Técnico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17058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 smtClean="0">
                <a:solidFill>
                  <a:schemeClr val="bg1"/>
                </a:solidFill>
              </a:rPr>
              <a:t>Componente </a:t>
            </a:r>
          </a:p>
        </p:txBody>
      </p:sp>
      <p:sp>
        <p:nvSpPr>
          <p:cNvPr id="6" name="CuadroTexto 1">
            <a:hlinkClick r:id="rId3" action="ppaction://hlinkfile"/>
          </p:cNvPr>
          <p:cNvSpPr txBox="1"/>
          <p:nvPr/>
        </p:nvSpPr>
        <p:spPr>
          <a:xfrm>
            <a:off x="933101" y="2181333"/>
            <a:ext cx="5374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>
                <a:solidFill>
                  <a:schemeClr val="tx1"/>
                </a:solidFill>
                <a:hlinkClick r:id="rId4" action="ppaction://hlinkfile"/>
              </a:rPr>
              <a:t>Entrevista</a:t>
            </a:r>
            <a:endParaRPr lang="es-CO" sz="2400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n para entrevis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567" y="2642998"/>
            <a:ext cx="5185155" cy="29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762865" y="1724705"/>
            <a:ext cx="5360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/>
              <a:t>Levantamiento de información:</a:t>
            </a:r>
            <a:endParaRPr lang="es-CO" sz="2400" dirty="0"/>
          </a:p>
        </p:txBody>
      </p:sp>
      <p:sp>
        <p:nvSpPr>
          <p:cNvPr id="13" name="Botón de acción: Hacia atrás o Anterior 12">
            <a:hlinkClick r:id="" action="ppaction://hlinkshowjump?jump=previousslide" highlightClick="1"/>
          </p:cNvPr>
          <p:cNvSpPr/>
          <p:nvPr/>
        </p:nvSpPr>
        <p:spPr>
          <a:xfrm>
            <a:off x="3484179" y="6049979"/>
            <a:ext cx="498755" cy="458670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5146428" y="6049978"/>
            <a:ext cx="498755" cy="458670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Botón de acción: Inicio 14">
            <a:hlinkClick r:id="rId6" action="ppaction://hlinksldjump" highlightClick="1"/>
          </p:cNvPr>
          <p:cNvSpPr/>
          <p:nvPr/>
        </p:nvSpPr>
        <p:spPr>
          <a:xfrm>
            <a:off x="4258863" y="6049979"/>
            <a:ext cx="632568" cy="458670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entágono 48"/>
          <p:cNvSpPr/>
          <p:nvPr/>
        </p:nvSpPr>
        <p:spPr>
          <a:xfrm rot="5400000">
            <a:off x="4182868" y="886394"/>
            <a:ext cx="996888" cy="2324820"/>
          </a:xfrm>
          <a:prstGeom prst="homePlat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" name="Imagen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5050"/>
            <a:ext cx="1857778" cy="992950"/>
          </a:xfrm>
          <a:prstGeom prst="rect">
            <a:avLst/>
          </a:prstGeom>
        </p:spPr>
      </p:pic>
      <p:sp>
        <p:nvSpPr>
          <p:cNvPr id="52" name="CuadroTexto 51"/>
          <p:cNvSpPr txBox="1"/>
          <p:nvPr/>
        </p:nvSpPr>
        <p:spPr>
          <a:xfrm>
            <a:off x="3904127" y="1775554"/>
            <a:ext cx="154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Directiva</a:t>
            </a:r>
            <a:endParaRPr lang="es-E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CuadroTexto 60"/>
          <p:cNvSpPr txBox="1"/>
          <p:nvPr/>
        </p:nvSpPr>
        <p:spPr>
          <a:xfrm rot="19744370">
            <a:off x="1844520" y="1958774"/>
            <a:ext cx="1018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Continua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458270" y="380137"/>
            <a:ext cx="6497441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sz="4800" b="1" dirty="0" smtClean="0">
              <a:solidFill>
                <a:schemeClr val="bg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815927" y="727283"/>
            <a:ext cx="7326608" cy="5125968"/>
            <a:chOff x="928889" y="845220"/>
            <a:chExt cx="7115171" cy="4998200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8340" y="1334815"/>
              <a:ext cx="6007765" cy="3641875"/>
            </a:xfrm>
            <a:prstGeom prst="rect">
              <a:avLst/>
            </a:prstGeom>
          </p:spPr>
        </p:pic>
        <p:sp>
          <p:nvSpPr>
            <p:cNvPr id="33" name="Flecha curvada hacia la derecha 32"/>
            <p:cNvSpPr/>
            <p:nvPr/>
          </p:nvSpPr>
          <p:spPr>
            <a:xfrm>
              <a:off x="928889" y="845221"/>
              <a:ext cx="1447621" cy="4627263"/>
            </a:xfrm>
            <a:prstGeom prst="curved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4" name="Flecha curvada hacia la derecha 33"/>
            <p:cNvSpPr/>
            <p:nvPr/>
          </p:nvSpPr>
          <p:spPr>
            <a:xfrm rot="10800000">
              <a:off x="6672463" y="845220"/>
              <a:ext cx="1371597" cy="4627263"/>
            </a:xfrm>
            <a:prstGeom prst="curved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0" name="Pentágono 49"/>
            <p:cNvSpPr/>
            <p:nvPr/>
          </p:nvSpPr>
          <p:spPr>
            <a:xfrm rot="16200000">
              <a:off x="3833430" y="4182566"/>
              <a:ext cx="996888" cy="2324820"/>
            </a:xfrm>
            <a:prstGeom prst="homePlat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3499159" y="5318594"/>
              <a:ext cx="18112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Gestion de Mejora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4" name="CuadroTexto 53"/>
            <p:cNvSpPr txBox="1"/>
            <p:nvPr/>
          </p:nvSpPr>
          <p:spPr>
            <a:xfrm rot="18743959">
              <a:off x="988824" y="1439703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58" name="CuadroTexto 57"/>
            <p:cNvSpPr txBox="1"/>
            <p:nvPr/>
          </p:nvSpPr>
          <p:spPr>
            <a:xfrm rot="1790189">
              <a:off x="6752073" y="1214479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59" name="CuadroTexto 58"/>
            <p:cNvSpPr txBox="1"/>
            <p:nvPr/>
          </p:nvSpPr>
          <p:spPr>
            <a:xfrm rot="20068419">
              <a:off x="6630554" y="5018121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60" name="CuadroTexto 59"/>
            <p:cNvSpPr txBox="1"/>
            <p:nvPr/>
          </p:nvSpPr>
          <p:spPr>
            <a:xfrm rot="3605472">
              <a:off x="856472" y="4230172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62" name="CuadroTexto 61"/>
            <p:cNvSpPr txBox="1"/>
            <p:nvPr/>
          </p:nvSpPr>
          <p:spPr>
            <a:xfrm rot="3364070">
              <a:off x="7191683" y="1737627"/>
              <a:ext cx="1018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Continua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63" name="CuadroTexto 62"/>
            <p:cNvSpPr txBox="1"/>
            <p:nvPr/>
          </p:nvSpPr>
          <p:spPr>
            <a:xfrm rot="18724739">
              <a:off x="7050019" y="4602265"/>
              <a:ext cx="1018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Continua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64" name="CuadroTexto 63"/>
            <p:cNvSpPr txBox="1"/>
            <p:nvPr/>
          </p:nvSpPr>
          <p:spPr>
            <a:xfrm rot="2218657">
              <a:off x="1251709" y="4735585"/>
              <a:ext cx="1018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Continua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ángulo 2"/>
          <p:cNvSpPr/>
          <p:nvPr/>
        </p:nvSpPr>
        <p:spPr>
          <a:xfrm>
            <a:off x="2864456" y="319536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8000"/>
            <a:r>
              <a:rPr lang="es-CO" sz="3200" b="1" dirty="0">
                <a:solidFill>
                  <a:schemeClr val="bg1"/>
                </a:solidFill>
              </a:rPr>
              <a:t>Mapa de </a:t>
            </a:r>
            <a:r>
              <a:rPr lang="es-CO" sz="3200" b="1" dirty="0" smtClean="0">
                <a:solidFill>
                  <a:schemeClr val="bg1"/>
                </a:solidFill>
              </a:rPr>
              <a:t>procesos</a:t>
            </a:r>
            <a:endParaRPr lang="es-CO" sz="3200" b="1" dirty="0">
              <a:solidFill>
                <a:schemeClr val="bg1"/>
              </a:solidFill>
            </a:endParaRPr>
          </a:p>
        </p:txBody>
      </p:sp>
      <p:sp>
        <p:nvSpPr>
          <p:cNvPr id="31" name="Botón de acción: Hacia atrás o Anterior 30">
            <a:hlinkClick r:id="" action="ppaction://hlinkshowjump?jump=previousslide" highlightClick="1"/>
          </p:cNvPr>
          <p:cNvSpPr/>
          <p:nvPr/>
        </p:nvSpPr>
        <p:spPr>
          <a:xfrm>
            <a:off x="3672111" y="6203895"/>
            <a:ext cx="464032" cy="440825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Botón de acción: Hacia delante o Siguiente 31">
            <a:hlinkClick r:id="" action="ppaction://hlinkshowjump?jump=nextslide" highlightClick="1"/>
          </p:cNvPr>
          <p:cNvSpPr/>
          <p:nvPr/>
        </p:nvSpPr>
        <p:spPr>
          <a:xfrm>
            <a:off x="5334360" y="6203894"/>
            <a:ext cx="464032" cy="440825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Botón de acción: Inicio 34">
            <a:hlinkClick r:id="rId5" action="ppaction://hlinksldjump" highlightClick="1"/>
          </p:cNvPr>
          <p:cNvSpPr/>
          <p:nvPr/>
        </p:nvSpPr>
        <p:spPr>
          <a:xfrm>
            <a:off x="4456110" y="6203895"/>
            <a:ext cx="588529" cy="440825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267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389767" y="2499675"/>
            <a:ext cx="5480902" cy="26468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Portátil Lenovo G40-80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Procesador: Intel Core i5-5200U, 2.2GHz.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Pantalla: LED.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Cámara: HD 720p.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Conectividad: </a:t>
            </a:r>
            <a:r>
              <a:rPr lang="es-CO" sz="1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</a:t>
            </a: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-Fi.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Puertos: HDMI, USB 3.0, USB 2.0.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Batería: 4 celdas.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Operativo: Windows 8,1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4895850" y="2499675"/>
            <a:ext cx="4572000" cy="2585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Pc sobremesa  HP 411-a000ns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Procesador: Intel Celeron  N3050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Pantalla: LED.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Conectividad: Ethernet y Wi-fi 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Tarjeta Grafica: Intel HD Graphics 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RAM: 4 GB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Almacenamiento: 1 TB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Operativo: Windows 10</a:t>
            </a:r>
          </a:p>
          <a:p>
            <a:pPr marL="457200" marR="0" lvl="1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8" name="Shape 268"/>
          <p:cNvCxnSpPr/>
          <p:nvPr/>
        </p:nvCxnSpPr>
        <p:spPr>
          <a:xfrm>
            <a:off x="4410075" y="2499675"/>
            <a:ext cx="0" cy="2646878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7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Hardware y Software del cliente:</a:t>
            </a:r>
          </a:p>
        </p:txBody>
      </p:sp>
      <p:sp>
        <p:nvSpPr>
          <p:cNvPr id="15" name="Botón de acción: Hacia atrás o Anterior 14">
            <a:hlinkClick r:id="" action="ppaction://hlinkshowjump?jump=previousslide" highlightClick="1"/>
          </p:cNvPr>
          <p:cNvSpPr/>
          <p:nvPr/>
        </p:nvSpPr>
        <p:spPr>
          <a:xfrm>
            <a:off x="3263462" y="5943990"/>
            <a:ext cx="561817" cy="48622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Botón de acción: Hacia delante o Siguiente 15">
            <a:hlinkClick r:id="" action="ppaction://hlinkshowjump?jump=nextslide" highlightClick="1"/>
          </p:cNvPr>
          <p:cNvSpPr/>
          <p:nvPr/>
        </p:nvSpPr>
        <p:spPr>
          <a:xfrm>
            <a:off x="4925711" y="5943989"/>
            <a:ext cx="561817" cy="48622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Botón de acción: Inicio 16">
            <a:hlinkClick r:id="rId3" action="ppaction://hlinksldjump" highlightClick="1"/>
          </p:cNvPr>
          <p:cNvSpPr/>
          <p:nvPr/>
        </p:nvSpPr>
        <p:spPr>
          <a:xfrm>
            <a:off x="4021226" y="5943990"/>
            <a:ext cx="712549" cy="48622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49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Hardware y Software del cliente: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701" y="1975821"/>
            <a:ext cx="3536746" cy="3631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Botón de acción: Hacia atrás o Anterior 8">
            <a:hlinkClick r:id="" action="ppaction://hlinkshowjump?jump=previousslide" highlightClick="1"/>
          </p:cNvPr>
          <p:cNvSpPr/>
          <p:nvPr/>
        </p:nvSpPr>
        <p:spPr>
          <a:xfrm>
            <a:off x="3405353" y="5975131"/>
            <a:ext cx="577582" cy="533518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Hacia delante o Siguiente 9">
            <a:hlinkClick r:id="" action="ppaction://hlinkshowjump?jump=nextslide" highlightClick="1"/>
          </p:cNvPr>
          <p:cNvSpPr/>
          <p:nvPr/>
        </p:nvSpPr>
        <p:spPr>
          <a:xfrm>
            <a:off x="5067602" y="5975130"/>
            <a:ext cx="577582" cy="533518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Inicio 10">
            <a:hlinkClick r:id="rId3" action="ppaction://hlinksldjump" highlightClick="1"/>
          </p:cNvPr>
          <p:cNvSpPr/>
          <p:nvPr/>
        </p:nvSpPr>
        <p:spPr>
          <a:xfrm>
            <a:off x="4158887" y="5975131"/>
            <a:ext cx="732544" cy="533518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10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1">
            <a:hlinkClick r:id="rId3" action="ppaction://hlinkfile"/>
          </p:cNvPr>
          <p:cNvSpPr txBox="1"/>
          <p:nvPr/>
        </p:nvSpPr>
        <p:spPr>
          <a:xfrm>
            <a:off x="775445" y="3357795"/>
            <a:ext cx="5374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smtClean="0">
                <a:hlinkClick r:id="rId4" action="ppaction://hlinkfile"/>
              </a:rPr>
              <a:t>IEEE (Requerimientos funcionales y no funcionales)</a:t>
            </a:r>
            <a:endParaRPr lang="es-CO" sz="2400" dirty="0"/>
          </a:p>
        </p:txBody>
      </p:sp>
      <p:pic>
        <p:nvPicPr>
          <p:cNvPr id="3074" name="Picture 2" descr="Resultado de imagen para requerimiento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70" y="2922653"/>
            <a:ext cx="3005587" cy="257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Informe de requerimientos:</a:t>
            </a:r>
          </a:p>
        </p:txBody>
      </p:sp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437690" y="5853064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099939" y="5853063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6" action="ppaction://hlinksldjump" highlightClick="1"/>
          </p:cNvPr>
          <p:cNvSpPr/>
          <p:nvPr/>
        </p:nvSpPr>
        <p:spPr>
          <a:xfrm>
            <a:off x="4191442" y="5853064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Casos de uso: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930927" y="4133614"/>
            <a:ext cx="259474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800" b="1" u="sng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" action="ppaction://hlinkfile"/>
              </a:rPr>
              <a:t>Casos de uso </a:t>
            </a:r>
          </a:p>
          <a:p>
            <a:r>
              <a:rPr lang="es-ES" sz="2800" b="1" u="sng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" action="ppaction://hlinkfile"/>
              </a:rPr>
              <a:t>e</a:t>
            </a:r>
            <a:r>
              <a:rPr lang="es-ES" sz="2800" b="1" u="sng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" action="ppaction://hlinkfile"/>
              </a:rPr>
              <a:t>xtendido</a:t>
            </a:r>
            <a:endParaRPr lang="es-ES" sz="2800" b="1" u="sng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49" y="4133614"/>
            <a:ext cx="664059" cy="514358"/>
          </a:xfrm>
          <a:prstGeom prst="rect">
            <a:avLst/>
          </a:prstGeom>
        </p:spPr>
      </p:pic>
      <p:sp>
        <p:nvSpPr>
          <p:cNvPr id="8" name="Botón de acción: Hacia atrás o Anterior 7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Botón de acción: Hacia delante o Siguiente 8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Inicio 9">
            <a:hlinkClick r:id="rId4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49" y="2955650"/>
            <a:ext cx="664059" cy="514358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847008" y="2807431"/>
            <a:ext cx="30444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u="sng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5" action="ppaction://hlinkfile"/>
              </a:rPr>
              <a:t>Casos de uso </a:t>
            </a:r>
            <a:endParaRPr lang="es-ES" sz="3200" b="1" u="sng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hlinkClick r:id="rId2" action="ppaction://hlinkfile"/>
            </a:endParaRPr>
          </a:p>
        </p:txBody>
      </p:sp>
    </p:spTree>
    <p:extLst>
      <p:ext uri="{BB962C8B-B14F-4D97-AF65-F5344CB8AC3E}">
        <p14:creationId xmlns:p14="http://schemas.microsoft.com/office/powerpoint/2010/main" val="324033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hlinkClick r:id="rId3" action="ppaction://hlinkfile"/>
          </p:cNvPr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Modelo relacional: </a:t>
            </a:r>
          </a:p>
        </p:txBody>
      </p:sp>
      <p:pic>
        <p:nvPicPr>
          <p:cNvPr id="3074" name="Picture 2" descr="C:\Users\M\Downloads\ER.pn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16" y="1707283"/>
            <a:ext cx="6918710" cy="37994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4" name="Botón de acción: Hacia atrás o Anterior 13">
            <a:hlinkClick r:id="" action="ppaction://hlinkshowjump?jump=previousslide" highlightClick="1"/>
          </p:cNvPr>
          <p:cNvSpPr/>
          <p:nvPr/>
        </p:nvSpPr>
        <p:spPr>
          <a:xfrm>
            <a:off x="3850296" y="5903736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Botón de acción: Hacia delante o Siguiente 14">
            <a:hlinkClick r:id="" action="ppaction://hlinkshowjump?jump=nextslide" highlightClick="1"/>
          </p:cNvPr>
          <p:cNvSpPr/>
          <p:nvPr/>
        </p:nvSpPr>
        <p:spPr>
          <a:xfrm>
            <a:off x="4535403" y="5903735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clases: </a:t>
            </a: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1" y="1943290"/>
            <a:ext cx="6757494" cy="3543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Botón de acción: Hacia atrás o Anterior 6">
            <a:hlinkClick r:id="" action="ppaction://hlinkshowjump?jump=previousslide" highlightClick="1"/>
          </p:cNvPr>
          <p:cNvSpPr/>
          <p:nvPr/>
        </p:nvSpPr>
        <p:spPr>
          <a:xfrm>
            <a:off x="3850296" y="5903736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Botón de acción: Hacia delante o Siguiente 7">
            <a:hlinkClick r:id="" action="ppaction://hlinkshowjump?jump=nextslide" highlightClick="1"/>
          </p:cNvPr>
          <p:cNvSpPr/>
          <p:nvPr/>
        </p:nvSpPr>
        <p:spPr>
          <a:xfrm>
            <a:off x="4535403" y="5903735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409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/>
        </p:nvSpPr>
        <p:spPr>
          <a:xfrm>
            <a:off x="1955170" y="2713455"/>
            <a:ext cx="6699804" cy="27727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A5A5A5"/>
              </a:buClr>
              <a:buSzPct val="25000"/>
              <a:buFont typeface="Arial"/>
              <a:buNone/>
            </a:pPr>
            <a:r>
              <a:rPr lang="es-CO" sz="11500" b="1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r>
              <a:rPr lang="es-CO" sz="11500" b="1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GPI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438356" y="4942919"/>
            <a:ext cx="8543400" cy="64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CO" sz="2000" b="1" i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Sistema De Información para la Gestión de Proyectos e Inventarios.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1306" y="2713455"/>
            <a:ext cx="1451696" cy="187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distribución: 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83" y="1310303"/>
            <a:ext cx="6415051" cy="4429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5817325" y="2978332"/>
            <a:ext cx="740229" cy="215444"/>
          </a:xfrm>
          <a:prstGeom prst="rect">
            <a:avLst/>
          </a:prstGeom>
          <a:solidFill>
            <a:srgbClr val="77D1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dirty="0" smtClean="0"/>
              <a:t>Host</a:t>
            </a:r>
            <a:endParaRPr lang="es-ES" sz="800" dirty="0"/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453456" y="5935269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115705" y="5935268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4" action="ppaction://hlinksldjump" highlightClick="1"/>
          </p:cNvPr>
          <p:cNvSpPr/>
          <p:nvPr/>
        </p:nvSpPr>
        <p:spPr>
          <a:xfrm>
            <a:off x="4207208" y="5935269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790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2">
            <a:hlinkClick r:id="rId3" action="ppaction://hlinkfile"/>
          </p:cNvPr>
          <p:cNvSpPr txBox="1"/>
          <p:nvPr/>
        </p:nvSpPr>
        <p:spPr>
          <a:xfrm>
            <a:off x="1840286" y="2659493"/>
            <a:ext cx="575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4" action="ppaction://hlinkfile"/>
              </a:rPr>
              <a:t>Diccionario de datos</a:t>
            </a:r>
            <a:endParaRPr lang="es-CO" sz="24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Shape 323">
            <a:hlinkClick r:id="rId5" action="ppaction://hlinkfile"/>
          </p:cNvPr>
          <p:cNvSpPr/>
          <p:nvPr/>
        </p:nvSpPr>
        <p:spPr>
          <a:xfrm>
            <a:off x="454524" y="890836"/>
            <a:ext cx="5150751" cy="42862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600" b="1" dirty="0" smtClean="0">
                <a:solidFill>
                  <a:schemeClr val="bg1"/>
                </a:solidFill>
                <a:latin typeface="Cabin"/>
                <a:ea typeface="Cabin"/>
                <a:cs typeface="Cabin"/>
                <a:sym typeface="Cabin"/>
              </a:rPr>
              <a:t>Base de datos</a:t>
            </a:r>
            <a:endParaRPr lang="es-CO" sz="3600" b="1" dirty="0">
              <a:solidFill>
                <a:schemeClr val="bg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" name="CuadroTexto 4">
            <a:hlinkClick r:id="rId6" action="ppaction://hlinkfile"/>
          </p:cNvPr>
          <p:cNvSpPr txBox="1"/>
          <p:nvPr/>
        </p:nvSpPr>
        <p:spPr>
          <a:xfrm>
            <a:off x="1840286" y="3355683"/>
            <a:ext cx="3804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7" action="ppaction://hlinkfile"/>
              </a:rPr>
              <a:t>Creación  e inserciones </a:t>
            </a:r>
            <a:endParaRPr lang="es-CO" sz="24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s-CO" sz="2400" dirty="0"/>
          </a:p>
        </p:txBody>
      </p:sp>
      <p:sp>
        <p:nvSpPr>
          <p:cNvPr id="15" name="Botón de acción: Hacia atrás o Anterior 14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Botón de acción: Hacia delante o Siguiente 15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Botón de acción: Inicio 16">
            <a:hlinkClick r:id="rId8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324" y="3355683"/>
            <a:ext cx="510962" cy="49180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3341" y="2751176"/>
            <a:ext cx="662927" cy="42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4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0" y="444964"/>
            <a:ext cx="900104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Sistema control de versiones:</a:t>
            </a:r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3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1" y="3581399"/>
            <a:ext cx="3253763" cy="1081876"/>
          </a:xfrm>
          <a:prstGeom prst="rect">
            <a:avLst/>
          </a:prstGeom>
        </p:spPr>
      </p:pic>
      <p:pic>
        <p:nvPicPr>
          <p:cNvPr id="4" name="Imagen 3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00" y="3581399"/>
            <a:ext cx="2773686" cy="10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1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Gantt: </a:t>
            </a: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30" y="2958429"/>
            <a:ext cx="3967606" cy="2559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" name="Grupo 3"/>
          <p:cNvGrpSpPr/>
          <p:nvPr/>
        </p:nvGrpSpPr>
        <p:grpSpPr>
          <a:xfrm>
            <a:off x="1177461" y="2159875"/>
            <a:ext cx="1943031" cy="660887"/>
            <a:chOff x="1114399" y="3090041"/>
            <a:chExt cx="1943031" cy="660887"/>
          </a:xfrm>
        </p:grpSpPr>
        <p:sp>
          <p:nvSpPr>
            <p:cNvPr id="2" name="Rectángulo 1"/>
            <p:cNvSpPr/>
            <p:nvPr/>
          </p:nvSpPr>
          <p:spPr>
            <a:xfrm>
              <a:off x="1630436" y="3227708"/>
              <a:ext cx="14269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Clr>
                  <a:srgbClr val="D8D8D8"/>
                </a:buClr>
                <a:buSzPct val="25000"/>
              </a:pPr>
              <a:r>
                <a:rPr lang="es-CO" sz="2800" b="1" dirty="0">
                  <a:solidFill>
                    <a:srgbClr val="D8D8D8"/>
                  </a:solidFill>
                  <a:latin typeface="Cabin"/>
                  <a:ea typeface="Cabin"/>
                  <a:cs typeface="Cabin"/>
                  <a:sym typeface="Cabin"/>
                  <a:hlinkClick r:id="rId4" action="ppaction://hlinkfile"/>
                </a:rPr>
                <a:t>Informe</a:t>
              </a:r>
              <a:endParaRPr lang="es-CO" sz="2800" b="1" dirty="0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4399" y="3090041"/>
              <a:ext cx="605677" cy="660886"/>
            </a:xfrm>
            <a:prstGeom prst="rect">
              <a:avLst/>
            </a:prstGeom>
          </p:spPr>
        </p:pic>
      </p:grpSp>
      <p:sp>
        <p:nvSpPr>
          <p:cNvPr id="16" name="Botón de acción: Hacia atrás o Anterior 15">
            <a:hlinkClick r:id="" action="ppaction://hlinkshowjump?jump=previousslide" highlightClick="1"/>
          </p:cNvPr>
          <p:cNvSpPr/>
          <p:nvPr/>
        </p:nvSpPr>
        <p:spPr>
          <a:xfrm>
            <a:off x="3979817" y="6043749"/>
            <a:ext cx="447254" cy="464898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Botón de acción: Hacia delante o Siguiente 16">
            <a:hlinkClick r:id="" action="ppaction://hlinkshowjump?jump=nextslide" highlightClick="1"/>
          </p:cNvPr>
          <p:cNvSpPr/>
          <p:nvPr/>
        </p:nvSpPr>
        <p:spPr>
          <a:xfrm>
            <a:off x="4664924" y="6043748"/>
            <a:ext cx="447254" cy="464898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6903" y="1797306"/>
            <a:ext cx="6783330" cy="410716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Presupuesto:</a:t>
            </a:r>
          </a:p>
        </p:txBody>
      </p:sp>
      <p:sp>
        <p:nvSpPr>
          <p:cNvPr id="8" name="Botón de acción: Hacia atrás o Anterior 7">
            <a:hlinkClick r:id="" action="ppaction://hlinkshowjump?jump=previousslide" highlightClick="1"/>
          </p:cNvPr>
          <p:cNvSpPr/>
          <p:nvPr/>
        </p:nvSpPr>
        <p:spPr>
          <a:xfrm>
            <a:off x="3578772" y="6171375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Botón de acción: Hacia delante o Siguiente 8">
            <a:hlinkClick r:id="" action="ppaction://hlinkshowjump?jump=nextslide" highlightClick="1"/>
          </p:cNvPr>
          <p:cNvSpPr/>
          <p:nvPr/>
        </p:nvSpPr>
        <p:spPr>
          <a:xfrm>
            <a:off x="5241021" y="617137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Inicio 9">
            <a:hlinkClick r:id="rId4" action="ppaction://hlinksldjump" highlightClick="1"/>
          </p:cNvPr>
          <p:cNvSpPr/>
          <p:nvPr/>
        </p:nvSpPr>
        <p:spPr>
          <a:xfrm>
            <a:off x="4378835" y="617137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Prototipo funcional: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80" t="7985" r="388" b="9723"/>
          <a:stretch/>
        </p:blipFill>
        <p:spPr>
          <a:xfrm>
            <a:off x="2048574" y="2858014"/>
            <a:ext cx="5748776" cy="29399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610303" y="6250868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272552" y="6250867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3" action="ppaction://hlinksldjump" highlightClick="1"/>
          </p:cNvPr>
          <p:cNvSpPr/>
          <p:nvPr/>
        </p:nvSpPr>
        <p:spPr>
          <a:xfrm>
            <a:off x="4410366" y="6250868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48" y="2157494"/>
            <a:ext cx="660509" cy="470662"/>
          </a:xfrm>
          <a:prstGeom prst="rect">
            <a:avLst/>
          </a:prstGeom>
        </p:spPr>
      </p:pic>
      <p:sp>
        <p:nvSpPr>
          <p:cNvPr id="17" name="CuadroTexto 4">
            <a:hlinkClick r:id="rId5" action="ppaction://hlinkfile"/>
          </p:cNvPr>
          <p:cNvSpPr txBox="1"/>
          <p:nvPr/>
        </p:nvSpPr>
        <p:spPr>
          <a:xfrm>
            <a:off x="1561197" y="2103022"/>
            <a:ext cx="672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6"/>
              </a:rPr>
              <a:t>Pagina Web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50844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sz="4800" b="1" dirty="0" smtClean="0">
              <a:solidFill>
                <a:schemeClr val="bg1"/>
              </a:solidFill>
            </a:endParaRPr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484179" y="598285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146428" y="5982853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3" action="ppaction://hlinksldjump" highlightClick="1"/>
          </p:cNvPr>
          <p:cNvSpPr/>
          <p:nvPr/>
        </p:nvSpPr>
        <p:spPr>
          <a:xfrm>
            <a:off x="4284242" y="5982854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943210099"/>
              </p:ext>
            </p:extLst>
          </p:nvPr>
        </p:nvGraphicFramePr>
        <p:xfrm>
          <a:off x="4601109" y="1310304"/>
          <a:ext cx="4542891" cy="4317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146428" y="4256690"/>
            <a:ext cx="2610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18" name="CuadroTexto 17"/>
          <p:cNvSpPr txBox="1"/>
          <p:nvPr/>
        </p:nvSpPr>
        <p:spPr>
          <a:xfrm rot="21404436">
            <a:off x="4800602" y="4398395"/>
            <a:ext cx="3459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hlinkClick r:id="rId9"/>
              </a:rPr>
              <a:t>http://</a:t>
            </a:r>
            <a:r>
              <a:rPr lang="es-CO" sz="900" dirty="0" smtClean="0">
                <a:hlinkClick r:id="rId9"/>
              </a:rPr>
              <a:t>primestone.com/wp-content/uploads/</a:t>
            </a:r>
            <a:r>
              <a:rPr lang="es-CO" sz="900" dirty="0" smtClean="0"/>
              <a:t>2016/08/Imagen1.png</a:t>
            </a:r>
            <a:endParaRPr lang="es-CO" sz="900" dirty="0"/>
          </a:p>
        </p:txBody>
      </p:sp>
      <p:graphicFrame>
        <p:nvGraphicFramePr>
          <p:cNvPr id="20" name="Diagrama 19"/>
          <p:cNvGraphicFramePr/>
          <p:nvPr>
            <p:extLst>
              <p:ext uri="{D42A27DB-BD31-4B8C-83A1-F6EECF244321}">
                <p14:modId xmlns:p14="http://schemas.microsoft.com/office/powerpoint/2010/main" val="2860827918"/>
              </p:ext>
            </p:extLst>
          </p:nvPr>
        </p:nvGraphicFramePr>
        <p:xfrm>
          <a:off x="362256" y="739173"/>
          <a:ext cx="3921986" cy="5683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47469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688253884"/>
              </p:ext>
            </p:extLst>
          </p:nvPr>
        </p:nvGraphicFramePr>
        <p:xfrm>
          <a:off x="1312838" y="2039816"/>
          <a:ext cx="6443005" cy="3985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Botón de acción: Hacia atrás o Anterior 4">
            <a:hlinkClick r:id="" action="ppaction://hlinkshowjump?jump=previousslide" highlightClick="1"/>
          </p:cNvPr>
          <p:cNvSpPr/>
          <p:nvPr/>
        </p:nvSpPr>
        <p:spPr>
          <a:xfrm>
            <a:off x="3772504" y="625132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Botón de acción: Hacia delante o Siguiente 5">
            <a:hlinkClick r:id="" action="ppaction://hlinkshowjump?jump=nextslide" highlightClick="1"/>
          </p:cNvPr>
          <p:cNvSpPr/>
          <p:nvPr/>
        </p:nvSpPr>
        <p:spPr>
          <a:xfrm>
            <a:off x="5065892" y="625132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Botón de acción: Inicio 6">
            <a:hlinkClick r:id="rId7" action="ppaction://hlinksldjump" highlightClick="1"/>
          </p:cNvPr>
          <p:cNvSpPr/>
          <p:nvPr/>
        </p:nvSpPr>
        <p:spPr>
          <a:xfrm>
            <a:off x="4351461" y="625132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338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37593" y="2494787"/>
            <a:ext cx="40030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CO" sz="2400" b="1" u="sng" dirty="0" smtClean="0">
                <a:solidFill>
                  <a:schemeClr val="accent3">
                    <a:lumMod val="50000"/>
                  </a:schemeClr>
                </a:solidFill>
              </a:rPr>
              <a:t>PRUEBAS CAJA BLANCA</a:t>
            </a:r>
            <a:endParaRPr lang="es-CO" sz="2400" b="1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375" y="3197655"/>
            <a:ext cx="2964398" cy="2125417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ES" sz="4800" b="1" dirty="0" smtClean="0">
                <a:solidFill>
                  <a:schemeClr val="bg1"/>
                </a:solidFill>
              </a:rPr>
              <a:t>Pruebas:</a:t>
            </a:r>
            <a:endParaRPr lang="es-CO" sz="4800" b="1" dirty="0" smtClean="0">
              <a:solidFill>
                <a:schemeClr val="bg1"/>
              </a:solidFill>
            </a:endParaRPr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772504" y="606844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065892" y="606844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3" action="ppaction://hlinksldjump" highlightClick="1"/>
          </p:cNvPr>
          <p:cNvSpPr/>
          <p:nvPr/>
        </p:nvSpPr>
        <p:spPr>
          <a:xfrm>
            <a:off x="4351461" y="606844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773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>
            <a:hlinkClick r:id="rId3" action="ppaction://hlinkfile"/>
          </p:cNvPr>
          <p:cNvSpPr txBox="1"/>
          <p:nvPr/>
        </p:nvSpPr>
        <p:spPr>
          <a:xfrm>
            <a:off x="673585" y="3640203"/>
            <a:ext cx="561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u="sng" dirty="0" smtClean="0">
                <a:solidFill>
                  <a:schemeClr val="accent3">
                    <a:lumMod val="50000"/>
                  </a:schemeClr>
                </a:solidFill>
              </a:rPr>
              <a:t>Cuadro comparativo</a:t>
            </a:r>
            <a:endParaRPr lang="es-CO" sz="2400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Proveedores: </a:t>
            </a:r>
          </a:p>
        </p:txBody>
      </p:sp>
      <p:sp>
        <p:nvSpPr>
          <p:cNvPr id="6" name="2 CuadroTexto">
            <a:hlinkClick r:id="rId3" action="ppaction://hlinkfile"/>
          </p:cNvPr>
          <p:cNvSpPr txBox="1"/>
          <p:nvPr/>
        </p:nvSpPr>
        <p:spPr>
          <a:xfrm>
            <a:off x="5397399" y="4431954"/>
            <a:ext cx="561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u="sng" dirty="0" smtClean="0">
                <a:solidFill>
                  <a:schemeClr val="accent3">
                    <a:lumMod val="50000"/>
                  </a:schemeClr>
                </a:solidFill>
                <a:hlinkClick r:id="rId4" action="ppaction://hlinkfile"/>
              </a:rPr>
              <a:t>Contrato de software</a:t>
            </a:r>
            <a:endParaRPr lang="es-CO" sz="2400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Botón de acción: Hacia atrás o Anterior 8">
            <a:hlinkClick r:id="" action="ppaction://hlinkshowjump?jump=previousslide" highlightClick="1"/>
          </p:cNvPr>
          <p:cNvSpPr/>
          <p:nvPr/>
        </p:nvSpPr>
        <p:spPr>
          <a:xfrm>
            <a:off x="3772504" y="606844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Hacia delante o Siguiente 9">
            <a:hlinkClick r:id="" action="ppaction://hlinkshowjump?jump=nextslide" highlightClick="1"/>
          </p:cNvPr>
          <p:cNvSpPr/>
          <p:nvPr/>
        </p:nvSpPr>
        <p:spPr>
          <a:xfrm>
            <a:off x="5065892" y="606844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Inicio 10">
            <a:hlinkClick r:id="rId5" action="ppaction://hlinksldjump" highlightClick="1"/>
          </p:cNvPr>
          <p:cNvSpPr/>
          <p:nvPr/>
        </p:nvSpPr>
        <p:spPr>
          <a:xfrm>
            <a:off x="4351461" y="606844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85" y="2275816"/>
            <a:ext cx="3829050" cy="1190625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7399" y="2728383"/>
            <a:ext cx="3273895" cy="15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4148709" y="1884150"/>
            <a:ext cx="4266212" cy="49408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APRENDICES: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Christian Flórez</a:t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Paola </a:t>
            </a:r>
            <a:r>
              <a:rPr lang="es-CO" sz="3200" b="1" i="0" u="none" strike="noStrike" cap="none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Galindo</a:t>
            </a: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Marlon Márquez</a:t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Sergio </a:t>
            </a:r>
            <a:r>
              <a:rPr lang="es-CO" sz="3200" b="1" i="0" u="none" strike="noStrike" cap="none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Ruiz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Daniel Ortiz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Ivan Valenzuela</a:t>
            </a: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endParaRPr lang="es-CO" sz="2400" b="1" i="0" u="none" strike="noStrike" cap="none" dirty="0">
              <a:solidFill>
                <a:srgbClr val="00206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4509" y="3178800"/>
            <a:ext cx="2445670" cy="2351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0844" y="2231741"/>
            <a:ext cx="2084680" cy="1951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Shape 357"/>
          <p:cNvGrpSpPr/>
          <p:nvPr/>
        </p:nvGrpSpPr>
        <p:grpSpPr>
          <a:xfrm>
            <a:off x="4591839" y="3133722"/>
            <a:ext cx="4395788" cy="3594097"/>
            <a:chOff x="4572000" y="2637730"/>
            <a:chExt cx="4397224" cy="3596654"/>
          </a:xfrm>
        </p:grpSpPr>
        <p:sp>
          <p:nvSpPr>
            <p:cNvPr id="358" name="Shape 358"/>
            <p:cNvSpPr/>
            <p:nvPr/>
          </p:nvSpPr>
          <p:spPr>
            <a:xfrm>
              <a:off x="8753253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8753253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8753253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8753253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8753253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8753253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8753253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8753253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8753253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8753253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8753253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8753253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8753253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8468996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8468996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8468996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8468996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8468996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8468996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8468996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8468996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8468996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8468996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8468996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8468996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8468996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8197446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8197446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8197446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8197446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8197446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8197446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8197446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8197446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Shape 392"/>
            <p:cNvSpPr/>
            <p:nvPr/>
          </p:nvSpPr>
          <p:spPr>
            <a:xfrm>
              <a:off x="8197446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8197446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8197446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8197446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7913189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7913189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7913189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7913189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7913189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7913189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7913189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7913189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7913189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7913189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7913189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7913189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7913189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7628935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7628935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7628935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7628935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7628935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7628935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7628935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7628935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7628935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7628935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7628935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7628935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7628935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7344678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7344678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7344678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7344678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7344678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7344678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7344678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7344678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7344678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7344678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7344678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7344678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>
              <a:off x="7073128" y="601833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7073128" y="573555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7073128" y="5454371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7073128" y="5171594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7073128" y="489040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7073128" y="46076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7073128" y="4328032"/>
              <a:ext cx="217556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7073128" y="3764069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7073128" y="348129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7073128" y="3200105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7073128" y="26377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6790460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6790460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6790460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6790460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6790460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6790460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6790460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6790460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6790460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6534791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6534791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6534791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6534791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6534791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6534791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6250535" y="601833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6250535" y="573555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6250535" y="5454371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6250535" y="489040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6250535" y="46076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6250535" y="4328032"/>
              <a:ext cx="217556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5980573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5980573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5980573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5980573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5980573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5980573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5696317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5696317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5696317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5696317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5696317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5696317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5412062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5412062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5412062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5412062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5412062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5412062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5127807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5127807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5127807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5127807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5127807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5127807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4856255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4856255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Shape 492"/>
            <p:cNvSpPr/>
            <p:nvPr/>
          </p:nvSpPr>
          <p:spPr>
            <a:xfrm>
              <a:off x="4856255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4856255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4572000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4572000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4572000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Shape 497"/>
          <p:cNvSpPr txBox="1"/>
          <p:nvPr/>
        </p:nvSpPr>
        <p:spPr>
          <a:xfrm>
            <a:off x="1499641" y="4183053"/>
            <a:ext cx="5907086" cy="2065337"/>
          </a:xfrm>
          <a:prstGeom prst="rect">
            <a:avLst/>
          </a:prstGeom>
          <a:noFill/>
          <a:ln>
            <a:noFill/>
          </a:ln>
        </p:spPr>
        <p:txBody>
          <a:bodyPr lIns="91375" tIns="45675" rIns="91375" bIns="45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ldeano"/>
              <a:buNone/>
            </a:pPr>
            <a:r>
              <a:rPr lang="es-CO" sz="9600" b="1" i="0" u="none" strike="noStrike">
                <a:solidFill>
                  <a:srgbClr val="0C0C0C"/>
                </a:solidFill>
                <a:latin typeface="Galdeano"/>
                <a:ea typeface="Galdeano"/>
                <a:cs typeface="Galdeano"/>
                <a:sym typeface="Galdeano"/>
              </a:rPr>
              <a:t>GRACIAS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1" i="0" u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redondeado 55"/>
          <p:cNvSpPr/>
          <p:nvPr/>
        </p:nvSpPr>
        <p:spPr>
          <a:xfrm>
            <a:off x="2100435" y="172427"/>
            <a:ext cx="6769289" cy="6463503"/>
          </a:xfrm>
          <a:prstGeom prst="roundRect">
            <a:avLst/>
          </a:prstGeom>
          <a:solidFill>
            <a:schemeClr val="lt1">
              <a:alpha val="82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6" name="Grupo 45"/>
          <p:cNvGrpSpPr/>
          <p:nvPr/>
        </p:nvGrpSpPr>
        <p:grpSpPr>
          <a:xfrm>
            <a:off x="2367554" y="428134"/>
            <a:ext cx="3638914" cy="458635"/>
            <a:chOff x="213597" y="3108331"/>
            <a:chExt cx="3638914" cy="458635"/>
          </a:xfrm>
        </p:grpSpPr>
        <p:sp>
          <p:nvSpPr>
            <p:cNvPr id="19" name="Rectángulo 18">
              <a:hlinkClick r:id="rId2" action="ppaction://hlinksldjump"/>
            </p:cNvPr>
            <p:cNvSpPr/>
            <p:nvPr/>
          </p:nvSpPr>
          <p:spPr>
            <a:xfrm>
              <a:off x="954566" y="3166856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" action="ppaction://hlinksldjump"/>
                </a:rPr>
                <a:t>Objetivos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597" y="3108331"/>
              <a:ext cx="609560" cy="421103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2367232" y="1007124"/>
            <a:ext cx="3550441" cy="707886"/>
            <a:chOff x="328494" y="2335550"/>
            <a:chExt cx="3550441" cy="707886"/>
          </a:xfrm>
        </p:grpSpPr>
        <p:sp>
          <p:nvSpPr>
            <p:cNvPr id="20" name="Rectángulo 19">
              <a:hlinkClick r:id="rId4" action="ppaction://hlinkpres?slideindex=1&amp;slidetitle="/>
            </p:cNvPr>
            <p:cNvSpPr/>
            <p:nvPr/>
          </p:nvSpPr>
          <p:spPr>
            <a:xfrm>
              <a:off x="980990" y="2335550"/>
              <a:ext cx="2897945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5" action="ppaction://hlinksldjump"/>
                </a:rPr>
                <a:t>Planteamiento</a:t>
              </a:r>
            </a:p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5" action="ppaction://hlinksldjump"/>
                </a:rPr>
                <a:t>Del problema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26841">
              <a:off x="328494" y="2378533"/>
              <a:ext cx="566368" cy="453695"/>
            </a:xfrm>
            <a:prstGeom prst="rect">
              <a:avLst/>
            </a:prstGeom>
          </p:spPr>
        </p:pic>
      </p:grpSp>
      <p:grpSp>
        <p:nvGrpSpPr>
          <p:cNvPr id="47" name="Grupo 46"/>
          <p:cNvGrpSpPr/>
          <p:nvPr/>
        </p:nvGrpSpPr>
        <p:grpSpPr>
          <a:xfrm>
            <a:off x="2365522" y="1765516"/>
            <a:ext cx="3501572" cy="707886"/>
            <a:chOff x="509473" y="3888731"/>
            <a:chExt cx="3390762" cy="707886"/>
          </a:xfrm>
        </p:grpSpPr>
        <p:sp>
          <p:nvSpPr>
            <p:cNvPr id="21" name="Rectángulo 20"/>
            <p:cNvSpPr/>
            <p:nvPr/>
          </p:nvSpPr>
          <p:spPr>
            <a:xfrm>
              <a:off x="1142975" y="3888731"/>
              <a:ext cx="2757260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7" action="ppaction://hlinksldjump"/>
                </a:rPr>
                <a:t>Levantamiento de información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473" y="3945630"/>
              <a:ext cx="512513" cy="563195"/>
            </a:xfrm>
            <a:prstGeom prst="rect">
              <a:avLst/>
            </a:prstGeom>
          </p:spPr>
        </p:pic>
      </p:grpSp>
      <p:grpSp>
        <p:nvGrpSpPr>
          <p:cNvPr id="49" name="Grupo 48"/>
          <p:cNvGrpSpPr/>
          <p:nvPr/>
        </p:nvGrpSpPr>
        <p:grpSpPr>
          <a:xfrm>
            <a:off x="2365522" y="4034007"/>
            <a:ext cx="3116985" cy="400110"/>
            <a:chOff x="516195" y="5757162"/>
            <a:chExt cx="3116985" cy="400110"/>
          </a:xfrm>
        </p:grpSpPr>
        <p:sp>
          <p:nvSpPr>
            <p:cNvPr id="23" name="Rectángulo 22"/>
            <p:cNvSpPr/>
            <p:nvPr/>
          </p:nvSpPr>
          <p:spPr>
            <a:xfrm>
              <a:off x="815045" y="5757162"/>
              <a:ext cx="28181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    </a:t>
              </a:r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9" action="ppaction://hlinksldjump"/>
                </a:rPr>
                <a:t>Diagramas UML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6195" y="5767100"/>
              <a:ext cx="474132" cy="390172"/>
            </a:xfrm>
            <a:prstGeom prst="rect">
              <a:avLst/>
            </a:prstGeom>
          </p:spPr>
        </p:pic>
      </p:grpSp>
      <p:grpSp>
        <p:nvGrpSpPr>
          <p:cNvPr id="48" name="Grupo 47"/>
          <p:cNvGrpSpPr/>
          <p:nvPr/>
        </p:nvGrpSpPr>
        <p:grpSpPr>
          <a:xfrm>
            <a:off x="2359047" y="3294484"/>
            <a:ext cx="3463932" cy="707886"/>
            <a:chOff x="453645" y="4800495"/>
            <a:chExt cx="3463932" cy="707886"/>
          </a:xfrm>
        </p:grpSpPr>
        <p:sp>
          <p:nvSpPr>
            <p:cNvPr id="22" name="Rectángulo 21"/>
            <p:cNvSpPr/>
            <p:nvPr/>
          </p:nvSpPr>
          <p:spPr>
            <a:xfrm>
              <a:off x="1071712" y="4800495"/>
              <a:ext cx="2845865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1" action="ppaction://hlinksldjump"/>
                </a:rPr>
                <a:t>Informe de requerimientos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3645" y="4877118"/>
              <a:ext cx="444401" cy="542351"/>
            </a:xfrm>
            <a:prstGeom prst="rect">
              <a:avLst/>
            </a:prstGeom>
          </p:spPr>
        </p:pic>
      </p:grpSp>
      <p:grpSp>
        <p:nvGrpSpPr>
          <p:cNvPr id="50" name="Grupo 49"/>
          <p:cNvGrpSpPr/>
          <p:nvPr/>
        </p:nvGrpSpPr>
        <p:grpSpPr>
          <a:xfrm>
            <a:off x="2359047" y="4584607"/>
            <a:ext cx="3413343" cy="707886"/>
            <a:chOff x="4568520" y="1825773"/>
            <a:chExt cx="3413343" cy="707886"/>
          </a:xfrm>
        </p:grpSpPr>
        <p:sp>
          <p:nvSpPr>
            <p:cNvPr id="10" name="Rectángulo 9"/>
            <p:cNvSpPr/>
            <p:nvPr/>
          </p:nvSpPr>
          <p:spPr>
            <a:xfrm>
              <a:off x="5160186" y="1825773"/>
              <a:ext cx="282167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3" action="ppaction://hlinksldjump"/>
                </a:rPr>
                <a:t>Base de datos y diccionario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68520" y="1962004"/>
              <a:ext cx="460102" cy="435424"/>
            </a:xfrm>
            <a:prstGeom prst="rect">
              <a:avLst/>
            </a:prstGeom>
          </p:spPr>
        </p:pic>
      </p:grpSp>
      <p:grpSp>
        <p:nvGrpSpPr>
          <p:cNvPr id="51" name="Grupo 50"/>
          <p:cNvGrpSpPr/>
          <p:nvPr/>
        </p:nvGrpSpPr>
        <p:grpSpPr>
          <a:xfrm>
            <a:off x="5328742" y="451985"/>
            <a:ext cx="3498688" cy="450565"/>
            <a:chOff x="4422118" y="2730956"/>
            <a:chExt cx="3498688" cy="450565"/>
          </a:xfrm>
        </p:grpSpPr>
        <p:sp>
          <p:nvSpPr>
            <p:cNvPr id="25" name="Rectángulo 24"/>
            <p:cNvSpPr/>
            <p:nvPr/>
          </p:nvSpPr>
          <p:spPr>
            <a:xfrm>
              <a:off x="5022861" y="2730956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5" action="ppaction://hlinksldjump"/>
                </a:rPr>
                <a:t>Informe de Gantt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22118" y="2742457"/>
              <a:ext cx="555668" cy="439064"/>
            </a:xfrm>
            <a:prstGeom prst="rect">
              <a:avLst/>
            </a:prstGeom>
          </p:spPr>
        </p:pic>
      </p:grpSp>
      <p:grpSp>
        <p:nvGrpSpPr>
          <p:cNvPr id="52" name="Grupo 51"/>
          <p:cNvGrpSpPr/>
          <p:nvPr/>
        </p:nvGrpSpPr>
        <p:grpSpPr>
          <a:xfrm>
            <a:off x="5404512" y="1091821"/>
            <a:ext cx="3396196" cy="518615"/>
            <a:chOff x="4523970" y="3424305"/>
            <a:chExt cx="3396835" cy="518615"/>
          </a:xfrm>
        </p:grpSpPr>
        <p:sp>
          <p:nvSpPr>
            <p:cNvPr id="26" name="Rectángulo 25"/>
            <p:cNvSpPr/>
            <p:nvPr/>
          </p:nvSpPr>
          <p:spPr>
            <a:xfrm>
              <a:off x="5022860" y="3451330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7" action="ppaction://hlinksldjump"/>
                </a:rPr>
                <a:t>Prototipo funcional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8"/>
            <a:srcRect l="7055" t="323" r="8549" b="-13780"/>
            <a:stretch/>
          </p:blipFill>
          <p:spPr>
            <a:xfrm>
              <a:off x="4523970" y="3424305"/>
              <a:ext cx="491412" cy="518615"/>
            </a:xfrm>
            <a:prstGeom prst="rect">
              <a:avLst/>
            </a:prstGeom>
          </p:spPr>
        </p:pic>
      </p:grpSp>
      <p:grpSp>
        <p:nvGrpSpPr>
          <p:cNvPr id="53" name="Grupo 52"/>
          <p:cNvGrpSpPr/>
          <p:nvPr/>
        </p:nvGrpSpPr>
        <p:grpSpPr>
          <a:xfrm>
            <a:off x="5431041" y="1810615"/>
            <a:ext cx="3327998" cy="439507"/>
            <a:chOff x="4592806" y="4168067"/>
            <a:chExt cx="3327998" cy="439507"/>
          </a:xfrm>
        </p:grpSpPr>
        <p:sp>
          <p:nvSpPr>
            <p:cNvPr id="24" name="Rectángulo 23"/>
            <p:cNvSpPr/>
            <p:nvPr/>
          </p:nvSpPr>
          <p:spPr>
            <a:xfrm>
              <a:off x="5022859" y="4197295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9" action="ppaction://hlinksldjump"/>
                </a:rPr>
                <a:t>Control de versiones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1" name="Imagen 40"/>
            <p:cNvPicPr>
              <a:picLocks noChangeAspect="1"/>
            </p:cNvPicPr>
            <p:nvPr/>
          </p:nvPicPr>
          <p:blipFill rotWithShape="1">
            <a:blip r:embed="rId20"/>
            <a:srcRect l="17501" t="10912" r="23937" b="4302"/>
            <a:stretch/>
          </p:blipFill>
          <p:spPr>
            <a:xfrm>
              <a:off x="4592806" y="4168067"/>
              <a:ext cx="430055" cy="439507"/>
            </a:xfrm>
            <a:prstGeom prst="rect">
              <a:avLst/>
            </a:prstGeom>
          </p:spPr>
        </p:pic>
      </p:grpSp>
      <p:grpSp>
        <p:nvGrpSpPr>
          <p:cNvPr id="54" name="Grupo 53"/>
          <p:cNvGrpSpPr/>
          <p:nvPr/>
        </p:nvGrpSpPr>
        <p:grpSpPr>
          <a:xfrm>
            <a:off x="5346672" y="2389554"/>
            <a:ext cx="3364283" cy="1015663"/>
            <a:chOff x="4556523" y="4690271"/>
            <a:chExt cx="3364283" cy="1015663"/>
          </a:xfrm>
        </p:grpSpPr>
        <p:sp>
          <p:nvSpPr>
            <p:cNvPr id="16" name="Rectángulo 15"/>
            <p:cNvSpPr/>
            <p:nvPr/>
          </p:nvSpPr>
          <p:spPr>
            <a:xfrm>
              <a:off x="5022861" y="4690271"/>
              <a:ext cx="2897945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1" action="ppaction://hlinksldjump"/>
                </a:rPr>
                <a:t>Plan de capacitación</a:t>
              </a:r>
            </a:p>
            <a:p>
              <a:r>
                <a:rPr lang="es-ES" sz="2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1" action="ppaction://hlinksldjump"/>
                </a:rPr>
                <a:t>Manual de usuario </a:t>
              </a:r>
            </a:p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1" action="ppaction://hlinksldjump"/>
                </a:rPr>
                <a:t> 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2" name="Imagen 41"/>
            <p:cNvPicPr>
              <a:picLocks noChangeAspect="1"/>
            </p:cNvPicPr>
            <p:nvPr/>
          </p:nvPicPr>
          <p:blipFill rotWithShape="1">
            <a:blip r:embed="rId22"/>
            <a:srcRect l="18045" t="6627" r="14928" b="5870"/>
            <a:stretch/>
          </p:blipFill>
          <p:spPr>
            <a:xfrm>
              <a:off x="4556523" y="4892135"/>
              <a:ext cx="390556" cy="392827"/>
            </a:xfrm>
            <a:prstGeom prst="rect">
              <a:avLst/>
            </a:prstGeom>
          </p:spPr>
        </p:pic>
      </p:grpSp>
      <p:grpSp>
        <p:nvGrpSpPr>
          <p:cNvPr id="55" name="Grupo 54"/>
          <p:cNvGrpSpPr/>
          <p:nvPr/>
        </p:nvGrpSpPr>
        <p:grpSpPr>
          <a:xfrm>
            <a:off x="5209796" y="4249324"/>
            <a:ext cx="3472397" cy="1140143"/>
            <a:chOff x="4448407" y="5639261"/>
            <a:chExt cx="3472397" cy="1140143"/>
          </a:xfrm>
        </p:grpSpPr>
        <p:sp>
          <p:nvSpPr>
            <p:cNvPr id="18" name="Rectángulo 17"/>
            <p:cNvSpPr/>
            <p:nvPr/>
          </p:nvSpPr>
          <p:spPr>
            <a:xfrm>
              <a:off x="5041996" y="6256023"/>
              <a:ext cx="151066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3" action="ppaction://hlinksldjump"/>
                </a:rPr>
                <a:t>Contrato 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5041996" y="5641043"/>
              <a:ext cx="287880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3" action="ppaction://hlinksldjump"/>
                </a:rPr>
                <a:t>Proveedores</a:t>
              </a:r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 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448407" y="5639261"/>
              <a:ext cx="524283" cy="449599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561930" y="6344219"/>
              <a:ext cx="372178" cy="435185"/>
            </a:xfrm>
            <a:prstGeom prst="rect">
              <a:avLst/>
            </a:prstGeom>
          </p:spPr>
        </p:pic>
      </p:grpSp>
      <p:sp>
        <p:nvSpPr>
          <p:cNvPr id="57" name="Rectángulo 56"/>
          <p:cNvSpPr/>
          <p:nvPr/>
        </p:nvSpPr>
        <p:spPr>
          <a:xfrm>
            <a:off x="3019726" y="2518422"/>
            <a:ext cx="28646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6" action="ppaction://hlinksldjump"/>
              </a:rPr>
              <a:t>Alcance y justificación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8" name="Imagen 5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65522" y="2584063"/>
            <a:ext cx="490069" cy="486231"/>
          </a:xfrm>
          <a:prstGeom prst="rect">
            <a:avLst/>
          </a:prstGeom>
        </p:spPr>
      </p:pic>
      <p:sp>
        <p:nvSpPr>
          <p:cNvPr id="60" name="Rectángulo 59"/>
          <p:cNvSpPr/>
          <p:nvPr/>
        </p:nvSpPr>
        <p:spPr>
          <a:xfrm>
            <a:off x="5822979" y="3155121"/>
            <a:ext cx="238132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8" action="ppaction://hlinksldjump"/>
              </a:rPr>
              <a:t>Manual técnico 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1" name="Rectángulo 60">
            <a:hlinkClick r:id="rId29" action="ppaction://hlinksldjump"/>
          </p:cNvPr>
          <p:cNvSpPr/>
          <p:nvPr/>
        </p:nvSpPr>
        <p:spPr>
          <a:xfrm>
            <a:off x="5813010" y="3657921"/>
            <a:ext cx="277885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9" action="ppaction://hlinksldjump"/>
              </a:rPr>
              <a:t>Pruebas y calidad 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06563" y="3665528"/>
            <a:ext cx="596745" cy="3949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1"/>
          <a:srcRect l="14750" t="15577" r="5387" b="4010"/>
          <a:stretch/>
        </p:blipFill>
        <p:spPr>
          <a:xfrm>
            <a:off x="5299032" y="3160350"/>
            <a:ext cx="485836" cy="366890"/>
          </a:xfrm>
          <a:prstGeom prst="rect">
            <a:avLst/>
          </a:prstGeom>
        </p:spPr>
      </p:pic>
      <p:sp>
        <p:nvSpPr>
          <p:cNvPr id="59" name="Rectángulo 58"/>
          <p:cNvSpPr/>
          <p:nvPr/>
        </p:nvSpPr>
        <p:spPr>
          <a:xfrm>
            <a:off x="2910756" y="5547852"/>
            <a:ext cx="273531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3" action="ppaction://hlinksldjump"/>
              </a:rPr>
              <a:t>Modelo de calidad 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64" name="Imagen 63"/>
          <p:cNvPicPr>
            <a:picLocks noChangeAspect="1"/>
          </p:cNvPicPr>
          <p:nvPr/>
        </p:nvPicPr>
        <p:blipFill rotWithShape="1">
          <a:blip r:embed="rId32"/>
          <a:srcRect l="38438" t="15522" r="41967" b="55225"/>
          <a:stretch/>
        </p:blipFill>
        <p:spPr>
          <a:xfrm>
            <a:off x="2319776" y="5472464"/>
            <a:ext cx="531740" cy="4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4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458271" y="2278966"/>
            <a:ext cx="8229600" cy="3179298"/>
          </a:xfrm>
          <a:prstGeom prst="rect">
            <a:avLst/>
          </a:prstGeom>
          <a:noFill/>
          <a:ln w="57150" cap="flat" cmpd="sng">
            <a:solidFill>
              <a:srgbClr val="63636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rgbClr val="810000"/>
              </a:buClr>
              <a:buSzPct val="145000"/>
              <a:buFont typeface="Arial"/>
              <a:buChar char="•"/>
            </a:pPr>
            <a:r>
              <a:rPr lang="es-CO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presentación hace referencia a la información recolectada en la empresa TOT dedicada al transporte de sólidos, donde mediante entrevistas y observación directa, se identificó un problema en el manejo  de materiales y gestión de planos para la ejecución de proyectos.</a:t>
            </a:r>
          </a:p>
          <a:p>
            <a:pPr marL="285750" marR="0" lvl="0" indent="-285750" algn="l" rtl="0">
              <a:spcBef>
                <a:spcPts val="1000"/>
              </a:spcBef>
              <a:buClr>
                <a:srgbClr val="810000"/>
              </a:buClr>
              <a:buSzPct val="145000"/>
              <a:buFont typeface="Arial"/>
              <a:buChar char="•"/>
            </a:pPr>
            <a:r>
              <a:rPr lang="es-CO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documento presenta  casos de uso, mapa de procesos, requerimientos no funcionales, modelo de entidad de relación, diccionario de datos, diagrama de Gantt, alcance del proyecto y el  propósito ,por el cual se va a desarrollar un sistema de información, que permitirá  optimizar dicho proceso y  posterior solución al problema en  el la empresa TOT.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8271" y="30393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Introducción: </a:t>
            </a:r>
          </a:p>
        </p:txBody>
      </p:sp>
      <p:sp>
        <p:nvSpPr>
          <p:cNvPr id="10" name="Botón de acción: Hacia atrás o Anterior 9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Hacia delante o Siguiente 10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Inicio 11">
            <a:hlinkClick r:id="rId3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1640537" y="1800721"/>
            <a:ext cx="6645334" cy="256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La empresa se dedica al transporte de solidos de un punto a otro, como de un almacén a una sección de proceso por ejemplo, usando sistemas neumáticos (tubería cerrada, vacío, presión positiva) o sistemas mecánicos (bandas transportadoras).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25000"/>
              <a:buFont typeface="Calibri"/>
              <a:buNone/>
            </a:pPr>
            <a:r>
              <a:rPr lang="es-CO" sz="18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18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1800" b="0" i="0" u="none" strike="noStrike" cap="none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2029" y="3515520"/>
            <a:ext cx="4372016" cy="271588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0" y="380137"/>
            <a:ext cx="897148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¿Qué es TOT? Y ¿Qué hace?: </a:t>
            </a:r>
          </a:p>
        </p:txBody>
      </p:sp>
      <p:sp>
        <p:nvSpPr>
          <p:cNvPr id="10" name="Botón de acción: Hacia atrás o Anterior 9">
            <a:hlinkClick r:id="" action="ppaction://hlinkshowjump?jump=previousslide" highlightClick="1"/>
          </p:cNvPr>
          <p:cNvSpPr/>
          <p:nvPr/>
        </p:nvSpPr>
        <p:spPr>
          <a:xfrm>
            <a:off x="7263652" y="6211651"/>
            <a:ext cx="349431" cy="545939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Hacia delante o Siguiente 10">
            <a:hlinkClick r:id="" action="ppaction://hlinkshowjump?jump=nextslide" highlightClick="1"/>
          </p:cNvPr>
          <p:cNvSpPr/>
          <p:nvPr/>
        </p:nvSpPr>
        <p:spPr>
          <a:xfrm>
            <a:off x="8515478" y="6231401"/>
            <a:ext cx="349431" cy="545939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Inicio 11">
            <a:hlinkClick r:id="rId4" action="ppaction://hlinksldjump" highlightClick="1"/>
          </p:cNvPr>
          <p:cNvSpPr/>
          <p:nvPr/>
        </p:nvSpPr>
        <p:spPr>
          <a:xfrm>
            <a:off x="7842690" y="6211652"/>
            <a:ext cx="443181" cy="545939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60185" y="3053123"/>
            <a:ext cx="2676650" cy="170315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3290706" y="3053123"/>
            <a:ext cx="5316195" cy="24090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Desarrollar un sistema de información para la gestión de </a:t>
            </a:r>
            <a:r>
              <a:rPr lang="es-CO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proyectos de TOT, </a:t>
            </a: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que </a:t>
            </a:r>
            <a:r>
              <a:rPr lang="es-CO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 permita </a:t>
            </a: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optimizar el proceso de  control de materiales y acceso a planos. 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360224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Objetivo General</a:t>
            </a:r>
          </a:p>
        </p:txBody>
      </p:sp>
      <p:sp>
        <p:nvSpPr>
          <p:cNvPr id="13" name="Botón de acción: Hacia atrás o Anterior 12">
            <a:hlinkClick r:id="" action="ppaction://hlinkshowjump?jump=previousslide" highlightClick="1"/>
          </p:cNvPr>
          <p:cNvSpPr/>
          <p:nvPr/>
        </p:nvSpPr>
        <p:spPr>
          <a:xfrm>
            <a:off x="3919467" y="5714550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4679121" y="5714550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935209" y="2113674"/>
            <a:ext cx="7894529" cy="5324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s-CO" sz="2000" b="0" i="0" u="none" strike="noStrike" cap="none" dirty="0" smtClea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ct val="25000"/>
            </a:pPr>
            <a:r>
              <a:rPr lang="es-CO" sz="2000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8270" y="410487"/>
            <a:ext cx="678073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Objetivos específicos: 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696471" y="3486262"/>
            <a:ext cx="4572000" cy="307777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lvl="0" algn="ctr">
              <a:buClr>
                <a:srgbClr val="000000"/>
              </a:buClr>
              <a:buSzPct val="25000"/>
            </a:pPr>
            <a:endParaRPr lang="es-CO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3628887" y="1701337"/>
            <a:ext cx="4898837" cy="661852"/>
          </a:xfrm>
          <a:prstGeom prst="rect">
            <a:avLst/>
          </a:prstGeom>
          <a:blipFill dpi="0" rotWithShape="1">
            <a:blip r:embed="rId3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3653482" y="1735196"/>
            <a:ext cx="4849651" cy="4994110"/>
            <a:chOff x="305672" y="1571547"/>
            <a:chExt cx="4849651" cy="4994110"/>
          </a:xfrm>
        </p:grpSpPr>
        <p:sp>
          <p:nvSpPr>
            <p:cNvPr id="33" name="Rectángulo 32"/>
            <p:cNvSpPr/>
            <p:nvPr/>
          </p:nvSpPr>
          <p:spPr>
            <a:xfrm>
              <a:off x="609266" y="1571547"/>
              <a:ext cx="4546053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just">
                <a:buSzPct val="25000"/>
              </a:pPr>
              <a:r>
                <a:rPr lang="es-CO" dirty="0" smtClean="0">
                  <a:solidFill>
                    <a:srgbClr val="002060"/>
                  </a:solidFill>
                  <a:latin typeface="+mn-lt"/>
                  <a:ea typeface="Calibri"/>
                  <a:cs typeface="Calibri"/>
                  <a:sym typeface="Calibri"/>
                </a:rPr>
                <a:t> </a:t>
              </a:r>
              <a:r>
                <a:rPr lang="es-CO" dirty="0">
                  <a:solidFill>
                    <a:srgbClr val="002060"/>
                  </a:solidFill>
                  <a:latin typeface="+mn-lt"/>
                  <a:ea typeface="Calibri"/>
                  <a:cs typeface="Calibri"/>
                  <a:sym typeface="Calibri"/>
                </a:rPr>
                <a:t>Permitir a los jefes de proyecto  crear  proyectos, y asociar a el los planos que necesite.</a:t>
              </a:r>
            </a:p>
            <a:p>
              <a:pPr lvl="0" algn="just">
                <a:buClr>
                  <a:srgbClr val="000000"/>
                </a:buClr>
                <a:buSzPct val="25000"/>
              </a:pPr>
              <a:endParaRPr lang="es-CO" dirty="0">
                <a:solidFill>
                  <a:srgbClr val="00206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" name="Grupo 1"/>
            <p:cNvGrpSpPr/>
            <p:nvPr/>
          </p:nvGrpSpPr>
          <p:grpSpPr>
            <a:xfrm>
              <a:off x="305672" y="2314987"/>
              <a:ext cx="4849651" cy="4250670"/>
              <a:chOff x="686077" y="2492141"/>
              <a:chExt cx="4849651" cy="4250670"/>
            </a:xfrm>
          </p:grpSpPr>
          <p:sp>
            <p:nvSpPr>
              <p:cNvPr id="9" name="Rectángulo 8"/>
              <p:cNvSpPr/>
              <p:nvPr/>
            </p:nvSpPr>
            <p:spPr>
              <a:xfrm>
                <a:off x="686077" y="2492141"/>
                <a:ext cx="4849649" cy="66185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ectángulo 6"/>
              <p:cNvSpPr/>
              <p:nvPr/>
            </p:nvSpPr>
            <p:spPr>
              <a:xfrm>
                <a:off x="725542" y="2539716"/>
                <a:ext cx="422472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Gestionar el ingreso y salida de  materiales necesarios para la  ejecución de proyectos</a:t>
                </a:r>
                <a:endParaRPr lang="es-ES" dirty="0">
                  <a:solidFill>
                    <a:srgbClr val="002060"/>
                  </a:solidFill>
                  <a:latin typeface="+mn-lt"/>
                </a:endParaRPr>
              </a:p>
            </p:txBody>
          </p:sp>
          <p:sp>
            <p:nvSpPr>
              <p:cNvPr id="13" name="Rectángulo 12"/>
              <p:cNvSpPr/>
              <p:nvPr/>
            </p:nvSpPr>
            <p:spPr>
              <a:xfrm>
                <a:off x="686077" y="3278115"/>
                <a:ext cx="4849651" cy="81330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ángulo 10"/>
              <p:cNvSpPr/>
              <p:nvPr/>
            </p:nvSpPr>
            <p:spPr>
              <a:xfrm>
                <a:off x="1060343" y="3278115"/>
                <a:ext cx="4381051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Permitir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al diseñador importar  planos al sistema  de información y asociarlos a los proyectos informando los materiales requeridos para su ejecución</a:t>
                </a:r>
              </a:p>
            </p:txBody>
          </p:sp>
          <p:sp>
            <p:nvSpPr>
              <p:cNvPr id="21" name="Rectángulo 20"/>
              <p:cNvSpPr/>
              <p:nvPr/>
            </p:nvSpPr>
            <p:spPr>
              <a:xfrm>
                <a:off x="686077" y="5216211"/>
                <a:ext cx="4849648" cy="76158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1000045" y="5292817"/>
                <a:ext cx="44354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Gestionar que  materiales son  requeridos por los planos y consultar   los materiales en inventario</a:t>
                </a:r>
              </a:p>
            </p:txBody>
          </p:sp>
          <p:sp>
            <p:nvSpPr>
              <p:cNvPr id="3" name="Rectángulo 2"/>
              <p:cNvSpPr/>
              <p:nvPr/>
            </p:nvSpPr>
            <p:spPr>
              <a:xfrm>
                <a:off x="686077" y="6080959"/>
                <a:ext cx="4849648" cy="66185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Rectángulo 29"/>
              <p:cNvSpPr/>
              <p:nvPr/>
            </p:nvSpPr>
            <p:spPr>
              <a:xfrm>
                <a:off x="994184" y="6175469"/>
                <a:ext cx="44472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Permitir a los </a:t>
                </a: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usuarios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visualizar los planos que necesiten.</a:t>
                </a:r>
              </a:p>
            </p:txBody>
          </p:sp>
          <p:sp>
            <p:nvSpPr>
              <p:cNvPr id="43" name="Rectángulo 42"/>
              <p:cNvSpPr/>
              <p:nvPr/>
            </p:nvSpPr>
            <p:spPr>
              <a:xfrm>
                <a:off x="686078" y="4231958"/>
                <a:ext cx="4849650" cy="86380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ectángulo 39"/>
              <p:cNvSpPr/>
              <p:nvPr/>
            </p:nvSpPr>
            <p:spPr>
              <a:xfrm>
                <a:off x="1022126" y="4301773"/>
                <a:ext cx="439132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Generar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alertas dirigidas al jefe del proyecto y al almacenista  informándole los materiales que hacen falta para ejecutar un plano.</a:t>
                </a:r>
              </a:p>
            </p:txBody>
          </p:sp>
        </p:grpSp>
        <p:sp>
          <p:nvSpPr>
            <p:cNvPr id="5" name="Cheurón 4"/>
            <p:cNvSpPr/>
            <p:nvPr/>
          </p:nvSpPr>
          <p:spPr>
            <a:xfrm>
              <a:off x="393701" y="2481741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29" name="Cheurón 28"/>
            <p:cNvSpPr/>
            <p:nvPr/>
          </p:nvSpPr>
          <p:spPr>
            <a:xfrm>
              <a:off x="373080" y="3288756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31" name="Cheurón 30"/>
            <p:cNvSpPr/>
            <p:nvPr/>
          </p:nvSpPr>
          <p:spPr>
            <a:xfrm>
              <a:off x="369634" y="4271531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39" name="Cheurón 38"/>
            <p:cNvSpPr/>
            <p:nvPr/>
          </p:nvSpPr>
          <p:spPr>
            <a:xfrm>
              <a:off x="369634" y="5199234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1" name="Cheurón 40"/>
            <p:cNvSpPr/>
            <p:nvPr/>
          </p:nvSpPr>
          <p:spPr>
            <a:xfrm>
              <a:off x="376328" y="6032868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2" name="Cheurón 41"/>
            <p:cNvSpPr/>
            <p:nvPr/>
          </p:nvSpPr>
          <p:spPr>
            <a:xfrm>
              <a:off x="345137" y="1656691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70" y="2412659"/>
            <a:ext cx="2954585" cy="3885767"/>
          </a:xfrm>
          <a:prstGeom prst="rect">
            <a:avLst/>
          </a:prstGeom>
        </p:spPr>
      </p:pic>
      <p:sp>
        <p:nvSpPr>
          <p:cNvPr id="44" name="Botón de acción: Hacia atrás o Anterior 43">
            <a:hlinkClick r:id="" action="ppaction://hlinkshowjump?jump=previousslide" highlightClick="1"/>
          </p:cNvPr>
          <p:cNvSpPr/>
          <p:nvPr/>
        </p:nvSpPr>
        <p:spPr>
          <a:xfrm>
            <a:off x="189222" y="6216045"/>
            <a:ext cx="349431" cy="545939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Botón de acción: Hacia delante o Siguiente 49">
            <a:hlinkClick r:id="" action="ppaction://hlinkshowjump?jump=nextslide" highlightClick="1"/>
          </p:cNvPr>
          <p:cNvSpPr/>
          <p:nvPr/>
        </p:nvSpPr>
        <p:spPr>
          <a:xfrm>
            <a:off x="1441048" y="6235795"/>
            <a:ext cx="349431" cy="545939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Botón de acción: Inicio 50">
            <a:hlinkClick r:id="rId5" action="ppaction://hlinksldjump" highlightClick="1"/>
          </p:cNvPr>
          <p:cNvSpPr/>
          <p:nvPr/>
        </p:nvSpPr>
        <p:spPr>
          <a:xfrm>
            <a:off x="768260" y="6216046"/>
            <a:ext cx="443181" cy="545939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887408" y="2603862"/>
            <a:ext cx="4413347" cy="19914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267770" y="418237"/>
            <a:ext cx="864763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Planteamiento del problema</a:t>
            </a:r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054332553"/>
              </p:ext>
            </p:extLst>
          </p:nvPr>
        </p:nvGraphicFramePr>
        <p:xfrm>
          <a:off x="988088" y="2878636"/>
          <a:ext cx="7559040" cy="3013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ángulo 6"/>
          <p:cNvSpPr/>
          <p:nvPr/>
        </p:nvSpPr>
        <p:spPr>
          <a:xfrm>
            <a:off x="1393372" y="2104153"/>
            <a:ext cx="5991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x-none" sz="1800" dirty="0">
                <a:solidFill>
                  <a:schemeClr val="tx1"/>
                </a:solidFill>
              </a:rPr>
              <a:t>Mediante entrevista y observación directa se evidenciaron dificultades en:</a:t>
            </a:r>
            <a:endParaRPr lang="es-ES" sz="1800" dirty="0">
              <a:solidFill>
                <a:schemeClr val="tx1"/>
              </a:solidFill>
            </a:endParaRPr>
          </a:p>
        </p:txBody>
      </p:sp>
      <p:sp>
        <p:nvSpPr>
          <p:cNvPr id="18" name="Botón de acción: Hacia atrás o Anterior 17">
            <a:hlinkClick r:id="" action="ppaction://hlinkshowjump?jump=previousslide" highlightClick="1"/>
          </p:cNvPr>
          <p:cNvSpPr/>
          <p:nvPr/>
        </p:nvSpPr>
        <p:spPr>
          <a:xfrm>
            <a:off x="3736427" y="6180083"/>
            <a:ext cx="356865" cy="454690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Botón de acción: Hacia delante o Siguiente 18">
            <a:hlinkClick r:id="" action="ppaction://hlinkshowjump?jump=nextslide" highlightClick="1"/>
          </p:cNvPr>
          <p:cNvSpPr/>
          <p:nvPr/>
        </p:nvSpPr>
        <p:spPr>
          <a:xfrm>
            <a:off x="5398676" y="6180082"/>
            <a:ext cx="356865" cy="454690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Botón de acción: Inicio 19">
            <a:hlinkClick r:id="rId8" action="ppaction://hlinksldjump" highlightClick="1"/>
          </p:cNvPr>
          <p:cNvSpPr/>
          <p:nvPr/>
        </p:nvSpPr>
        <p:spPr>
          <a:xfrm>
            <a:off x="4549179" y="6180083"/>
            <a:ext cx="452610" cy="454690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1747</TotalTime>
  <Words>507</Words>
  <Application>Microsoft Office PowerPoint</Application>
  <PresentationFormat>Presentación en pantalla (4:3)</PresentationFormat>
  <Paragraphs>136</Paragraphs>
  <Slides>30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Calibri</vt:lpstr>
      <vt:lpstr>Galdeano</vt:lpstr>
      <vt:lpstr>Cabin</vt:lpstr>
      <vt:lpstr>Arial</vt:lpstr>
      <vt:lpstr>Nunito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ADSI 1091516</dc:creator>
  <cp:lastModifiedBy>SOPORTE</cp:lastModifiedBy>
  <cp:revision>120</cp:revision>
  <dcterms:modified xsi:type="dcterms:W3CDTF">2017-06-22T20:27:49Z</dcterms:modified>
</cp:coreProperties>
</file>